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PT Sans Narrow"/>
      <p:regular r:id="rId32"/>
      <p:bold r:id="rId33"/>
    </p:embeddedFont>
    <p:embeddedFont>
      <p:font typeface="Tahoma"/>
      <p:regular r:id="rId34"/>
      <p:bold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TSansNarrow-bold.fntdata"/><Relationship Id="rId10" Type="http://schemas.openxmlformats.org/officeDocument/2006/relationships/slide" Target="slides/slide4.xml"/><Relationship Id="rId32" Type="http://schemas.openxmlformats.org/officeDocument/2006/relationships/font" Target="fonts/PTSansNarrow-regular.fntdata"/><Relationship Id="rId13" Type="http://schemas.openxmlformats.org/officeDocument/2006/relationships/slide" Target="slides/slide7.xml"/><Relationship Id="rId35" Type="http://schemas.openxmlformats.org/officeDocument/2006/relationships/font" Target="fonts/Tahoma-bold.fntdata"/><Relationship Id="rId12" Type="http://schemas.openxmlformats.org/officeDocument/2006/relationships/slide" Target="slides/slide6.xml"/><Relationship Id="rId34" Type="http://schemas.openxmlformats.org/officeDocument/2006/relationships/font" Target="fonts/Tahoma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291942e8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291942e8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296d5410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296d541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291942e8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291942e8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291942e8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291942e8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29ab46bc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29ab46bc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291942e8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291942e8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29ab46bc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29ab46bc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291942e8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291942e8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29ab46bc2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e29ab46bc2_0_325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29ab46bc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e29ab46bc2_0_115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263b021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263b021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29ab46bc2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e29ab46bc2_0_405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29ab46bc2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e29ab46bc2_0_425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29ab46bc2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e29ab46bc2_0_446:notes"/>
          <p:cNvSpPr/>
          <p:nvPr>
            <p:ph idx="2" type="sldImg"/>
          </p:nvPr>
        </p:nvSpPr>
        <p:spPr>
          <a:xfrm>
            <a:off x="381188" y="685800"/>
            <a:ext cx="6096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29ab46bc2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29ab46bc2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29ab46bc2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29ab46bc2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ac7d1e37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cac7d1e37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291942e8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291942e8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39807d0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39807d0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29ab46bc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29ab46bc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291942e8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291942e8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296d541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296d541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29ab46bc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29ab46bc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29ab46bc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29ab46bc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828243" y="329241"/>
            <a:ext cx="487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0" i="0" sz="36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432688" y="809813"/>
            <a:ext cx="8278500" cy="3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1" i="0" sz="24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1" type="ftr"/>
          </p:nvPr>
        </p:nvSpPr>
        <p:spPr>
          <a:xfrm>
            <a:off x="3527297" y="4806002"/>
            <a:ext cx="2547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0" type="dt"/>
          </p:nvPr>
        </p:nvSpPr>
        <p:spPr>
          <a:xfrm>
            <a:off x="7408926" y="4806002"/>
            <a:ext cx="1047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1144016" y="4822690"/>
            <a:ext cx="82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Página </a:t>
            </a: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1104900" y="2355722"/>
            <a:ext cx="4973320" cy="386715"/>
          </a:xfrm>
          <a:custGeom>
            <a:rect b="b" l="l" r="r" t="t"/>
            <a:pathLst>
              <a:path extrusionOk="0" h="515620" w="4973320">
                <a:moveTo>
                  <a:pt x="4972812" y="277368"/>
                </a:moveTo>
                <a:lnTo>
                  <a:pt x="4585716" y="277368"/>
                </a:lnTo>
                <a:lnTo>
                  <a:pt x="4585716" y="96012"/>
                </a:lnTo>
                <a:lnTo>
                  <a:pt x="1752600" y="96012"/>
                </a:lnTo>
                <a:lnTo>
                  <a:pt x="1752600" y="0"/>
                </a:lnTo>
                <a:lnTo>
                  <a:pt x="0" y="0"/>
                </a:lnTo>
                <a:lnTo>
                  <a:pt x="0" y="362712"/>
                </a:lnTo>
                <a:lnTo>
                  <a:pt x="0" y="457200"/>
                </a:lnTo>
                <a:lnTo>
                  <a:pt x="0" y="515112"/>
                </a:lnTo>
                <a:lnTo>
                  <a:pt x="2286000" y="515112"/>
                </a:lnTo>
                <a:lnTo>
                  <a:pt x="2286000" y="448068"/>
                </a:lnTo>
                <a:lnTo>
                  <a:pt x="4972812" y="448068"/>
                </a:lnTo>
                <a:lnTo>
                  <a:pt x="4972812" y="277368"/>
                </a:lnTo>
                <a:close/>
              </a:path>
            </a:pathLst>
          </a:custGeom>
          <a:solidFill>
            <a:srgbClr val="CFDBF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6" name="Google Shape;76;p15"/>
          <p:cNvSpPr/>
          <p:nvPr/>
        </p:nvSpPr>
        <p:spPr>
          <a:xfrm>
            <a:off x="3352800" y="0"/>
            <a:ext cx="5791200" cy="114300"/>
          </a:xfrm>
          <a:custGeom>
            <a:rect b="b" l="l" r="r" t="t"/>
            <a:pathLst>
              <a:path extrusionOk="0" h="152400" w="5791200">
                <a:moveTo>
                  <a:pt x="5791200" y="0"/>
                </a:moveTo>
                <a:lnTo>
                  <a:pt x="0" y="0"/>
                </a:lnTo>
                <a:lnTo>
                  <a:pt x="0" y="152400"/>
                </a:lnTo>
                <a:lnTo>
                  <a:pt x="5791200" y="152400"/>
                </a:lnTo>
                <a:lnTo>
                  <a:pt x="5791200" y="0"/>
                </a:lnTo>
                <a:close/>
              </a:path>
            </a:pathLst>
          </a:custGeom>
          <a:solidFill>
            <a:srgbClr val="CFDBF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" name="Google Shape;77;p15"/>
          <p:cNvSpPr/>
          <p:nvPr/>
        </p:nvSpPr>
        <p:spPr>
          <a:xfrm>
            <a:off x="7162800" y="4800600"/>
            <a:ext cx="1447800" cy="0"/>
          </a:xfrm>
          <a:custGeom>
            <a:rect b="b" l="l" r="r" t="t"/>
            <a:pathLst>
              <a:path extrusionOk="0" h="120000"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" name="Google Shape;78;p15"/>
          <p:cNvSpPr/>
          <p:nvPr/>
        </p:nvSpPr>
        <p:spPr>
          <a:xfrm>
            <a:off x="7162800" y="4743450"/>
            <a:ext cx="1447800" cy="342900"/>
          </a:xfrm>
          <a:custGeom>
            <a:rect b="b" l="l" r="r" t="t"/>
            <a:pathLst>
              <a:path extrusionOk="0" h="457200" w="1447800">
                <a:moveTo>
                  <a:pt x="0" y="381000"/>
                </a:moveTo>
                <a:lnTo>
                  <a:pt x="1447800" y="381000"/>
                </a:lnTo>
              </a:path>
              <a:path extrusionOk="0" h="457200" w="1447800">
                <a:moveTo>
                  <a:pt x="76200" y="0"/>
                </a:moveTo>
                <a:lnTo>
                  <a:pt x="76200" y="457198"/>
                </a:lnTo>
              </a:path>
              <a:path extrusionOk="0" h="457200" w="1447800">
                <a:moveTo>
                  <a:pt x="1371600" y="0"/>
                </a:moveTo>
                <a:lnTo>
                  <a:pt x="1371600" y="457198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" name="Google Shape;79;p15"/>
          <p:cNvSpPr/>
          <p:nvPr/>
        </p:nvSpPr>
        <p:spPr>
          <a:xfrm>
            <a:off x="8839200" y="0"/>
            <a:ext cx="0" cy="1771650"/>
          </a:xfrm>
          <a:custGeom>
            <a:rect b="b" l="l" r="r" t="t"/>
            <a:pathLst>
              <a:path extrusionOk="0" h="2362200" w="120000">
                <a:moveTo>
                  <a:pt x="0" y="0"/>
                </a:moveTo>
                <a:lnTo>
                  <a:pt x="0" y="236220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" name="Google Shape;80;p15"/>
          <p:cNvSpPr/>
          <p:nvPr/>
        </p:nvSpPr>
        <p:spPr>
          <a:xfrm>
            <a:off x="414527" y="2338578"/>
            <a:ext cx="2433955" cy="1776412"/>
          </a:xfrm>
          <a:custGeom>
            <a:rect b="b" l="l" r="r" t="t"/>
            <a:pathLst>
              <a:path extrusionOk="0" h="2368550" w="2433955">
                <a:moveTo>
                  <a:pt x="2433828" y="114300"/>
                </a:moveTo>
                <a:lnTo>
                  <a:pt x="0" y="118872"/>
                </a:lnTo>
              </a:path>
              <a:path extrusionOk="0" h="2368550" w="2433955">
                <a:moveTo>
                  <a:pt x="193548" y="0"/>
                </a:moveTo>
                <a:lnTo>
                  <a:pt x="193548" y="2368296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" name="Google Shape;81;p15"/>
          <p:cNvSpPr/>
          <p:nvPr/>
        </p:nvSpPr>
        <p:spPr>
          <a:xfrm>
            <a:off x="478535" y="2335149"/>
            <a:ext cx="250190" cy="186690"/>
          </a:xfrm>
          <a:custGeom>
            <a:rect b="b" l="l" r="r" t="t"/>
            <a:pathLst>
              <a:path extrusionOk="0" h="248920" w="250190">
                <a:moveTo>
                  <a:pt x="25" y="121412"/>
                </a:moveTo>
                <a:lnTo>
                  <a:pt x="0" y="122300"/>
                </a:lnTo>
                <a:lnTo>
                  <a:pt x="0" y="123316"/>
                </a:lnTo>
                <a:lnTo>
                  <a:pt x="0" y="124205"/>
                </a:lnTo>
                <a:lnTo>
                  <a:pt x="9819" y="172545"/>
                </a:lnTo>
                <a:lnTo>
                  <a:pt x="36599" y="212026"/>
                </a:lnTo>
                <a:lnTo>
                  <a:pt x="76322" y="238648"/>
                </a:lnTo>
                <a:lnTo>
                  <a:pt x="124968" y="248412"/>
                </a:lnTo>
                <a:lnTo>
                  <a:pt x="173608" y="238648"/>
                </a:lnTo>
                <a:lnTo>
                  <a:pt x="213331" y="212026"/>
                </a:lnTo>
                <a:lnTo>
                  <a:pt x="240114" y="172545"/>
                </a:lnTo>
                <a:lnTo>
                  <a:pt x="249936" y="124205"/>
                </a:lnTo>
                <a:lnTo>
                  <a:pt x="240380" y="76491"/>
                </a:lnTo>
                <a:lnTo>
                  <a:pt x="214261" y="37290"/>
                </a:lnTo>
                <a:lnTo>
                  <a:pt x="175398" y="10495"/>
                </a:lnTo>
                <a:lnTo>
                  <a:pt x="127609" y="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" name="Google Shape;82;p15"/>
          <p:cNvSpPr/>
          <p:nvPr/>
        </p:nvSpPr>
        <p:spPr>
          <a:xfrm>
            <a:off x="1098804" y="2348865"/>
            <a:ext cx="1143000" cy="393383"/>
          </a:xfrm>
          <a:custGeom>
            <a:rect b="b" l="l" r="r" t="t"/>
            <a:pathLst>
              <a:path extrusionOk="0" h="524510" w="1143000">
                <a:moveTo>
                  <a:pt x="404114" y="12191"/>
                </a:moveTo>
                <a:lnTo>
                  <a:pt x="412634" y="34803"/>
                </a:lnTo>
                <a:lnTo>
                  <a:pt x="418750" y="58118"/>
                </a:lnTo>
                <a:lnTo>
                  <a:pt x="422437" y="81932"/>
                </a:lnTo>
                <a:lnTo>
                  <a:pt x="423672" y="106044"/>
                </a:lnTo>
                <a:lnTo>
                  <a:pt x="418830" y="153779"/>
                </a:lnTo>
                <a:lnTo>
                  <a:pt x="404945" y="198239"/>
                </a:lnTo>
                <a:lnTo>
                  <a:pt x="382972" y="238472"/>
                </a:lnTo>
                <a:lnTo>
                  <a:pt x="353869" y="273526"/>
                </a:lnTo>
                <a:lnTo>
                  <a:pt x="318593" y="302448"/>
                </a:lnTo>
                <a:lnTo>
                  <a:pt x="278100" y="324286"/>
                </a:lnTo>
                <a:lnTo>
                  <a:pt x="233347" y="338087"/>
                </a:lnTo>
                <a:lnTo>
                  <a:pt x="185293" y="342900"/>
                </a:lnTo>
                <a:lnTo>
                  <a:pt x="132348" y="336992"/>
                </a:lnTo>
                <a:lnTo>
                  <a:pt x="82635" y="319833"/>
                </a:lnTo>
                <a:lnTo>
                  <a:pt x="37928" y="292268"/>
                </a:lnTo>
                <a:lnTo>
                  <a:pt x="0" y="255142"/>
                </a:lnTo>
              </a:path>
              <a:path extrusionOk="0" h="524510" w="1143000">
                <a:moveTo>
                  <a:pt x="458216" y="7619"/>
                </a:moveTo>
                <a:lnTo>
                  <a:pt x="416766" y="34041"/>
                </a:lnTo>
                <a:lnTo>
                  <a:pt x="378813" y="64379"/>
                </a:lnTo>
                <a:lnTo>
                  <a:pt x="344560" y="98286"/>
                </a:lnTo>
                <a:lnTo>
                  <a:pt x="314212" y="135410"/>
                </a:lnTo>
                <a:lnTo>
                  <a:pt x="287972" y="175402"/>
                </a:lnTo>
                <a:lnTo>
                  <a:pt x="266045" y="217913"/>
                </a:lnTo>
                <a:lnTo>
                  <a:pt x="248636" y="262593"/>
                </a:lnTo>
                <a:lnTo>
                  <a:pt x="235947" y="309091"/>
                </a:lnTo>
                <a:lnTo>
                  <a:pt x="228184" y="357059"/>
                </a:lnTo>
                <a:lnTo>
                  <a:pt x="225552" y="406145"/>
                </a:lnTo>
                <a:lnTo>
                  <a:pt x="226452" y="434851"/>
                </a:lnTo>
                <a:lnTo>
                  <a:pt x="229139" y="463391"/>
                </a:lnTo>
                <a:lnTo>
                  <a:pt x="233588" y="491692"/>
                </a:lnTo>
                <a:lnTo>
                  <a:pt x="239776" y="519683"/>
                </a:lnTo>
              </a:path>
              <a:path extrusionOk="0" h="524510" w="1143000">
                <a:moveTo>
                  <a:pt x="1130935" y="522731"/>
                </a:moveTo>
                <a:lnTo>
                  <a:pt x="1136195" y="496879"/>
                </a:lnTo>
                <a:lnTo>
                  <a:pt x="1139967" y="470788"/>
                </a:lnTo>
                <a:lnTo>
                  <a:pt x="1142239" y="444507"/>
                </a:lnTo>
                <a:lnTo>
                  <a:pt x="1143000" y="418083"/>
                </a:lnTo>
                <a:lnTo>
                  <a:pt x="1140406" y="369304"/>
                </a:lnTo>
                <a:lnTo>
                  <a:pt x="1132768" y="321692"/>
                </a:lnTo>
                <a:lnTo>
                  <a:pt x="1120300" y="275575"/>
                </a:lnTo>
                <a:lnTo>
                  <a:pt x="1103216" y="231284"/>
                </a:lnTo>
                <a:lnTo>
                  <a:pt x="1081730" y="189147"/>
                </a:lnTo>
                <a:lnTo>
                  <a:pt x="1056056" y="149493"/>
                </a:lnTo>
                <a:lnTo>
                  <a:pt x="1026408" y="112652"/>
                </a:lnTo>
                <a:lnTo>
                  <a:pt x="993001" y="78953"/>
                </a:lnTo>
                <a:lnTo>
                  <a:pt x="956048" y="48725"/>
                </a:lnTo>
                <a:lnTo>
                  <a:pt x="915764" y="22298"/>
                </a:lnTo>
                <a:lnTo>
                  <a:pt x="872363" y="0"/>
                </a:lnTo>
              </a:path>
              <a:path extrusionOk="0" h="524510" w="1143000">
                <a:moveTo>
                  <a:pt x="44196" y="524255"/>
                </a:moveTo>
                <a:lnTo>
                  <a:pt x="705612" y="4571"/>
                </a:lnTo>
              </a:path>
              <a:path extrusionOk="0" h="524510" w="1143000">
                <a:moveTo>
                  <a:pt x="124968" y="4571"/>
                </a:moveTo>
                <a:lnTo>
                  <a:pt x="601979" y="519683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Google Shape;83;p15"/>
          <p:cNvSpPr/>
          <p:nvPr/>
        </p:nvSpPr>
        <p:spPr>
          <a:xfrm>
            <a:off x="4299203" y="2427732"/>
            <a:ext cx="276860" cy="260509"/>
          </a:xfrm>
          <a:custGeom>
            <a:rect b="b" l="l" r="r" t="t"/>
            <a:pathLst>
              <a:path extrusionOk="0" h="347345" w="276860">
                <a:moveTo>
                  <a:pt x="276606" y="0"/>
                </a:moveTo>
                <a:lnTo>
                  <a:pt x="240219" y="33732"/>
                </a:lnTo>
                <a:lnTo>
                  <a:pt x="205165" y="68775"/>
                </a:lnTo>
                <a:lnTo>
                  <a:pt x="171478" y="105085"/>
                </a:lnTo>
                <a:lnTo>
                  <a:pt x="139193" y="142618"/>
                </a:lnTo>
                <a:lnTo>
                  <a:pt x="108344" y="181330"/>
                </a:lnTo>
                <a:lnTo>
                  <a:pt x="78965" y="221177"/>
                </a:lnTo>
                <a:lnTo>
                  <a:pt x="51092" y="262115"/>
                </a:lnTo>
                <a:lnTo>
                  <a:pt x="24759" y="304101"/>
                </a:lnTo>
                <a:lnTo>
                  <a:pt x="0" y="34709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" name="Google Shape;84;p15"/>
          <p:cNvSpPr/>
          <p:nvPr/>
        </p:nvSpPr>
        <p:spPr>
          <a:xfrm>
            <a:off x="4882896" y="2422016"/>
            <a:ext cx="1036320" cy="266700"/>
          </a:xfrm>
          <a:custGeom>
            <a:rect b="b" l="l" r="r" t="t"/>
            <a:pathLst>
              <a:path extrusionOk="0" h="355600" w="1036320">
                <a:moveTo>
                  <a:pt x="675131" y="10033"/>
                </a:moveTo>
                <a:lnTo>
                  <a:pt x="663938" y="58481"/>
                </a:lnTo>
                <a:lnTo>
                  <a:pt x="646273" y="103843"/>
                </a:lnTo>
                <a:lnTo>
                  <a:pt x="622688" y="145643"/>
                </a:lnTo>
                <a:lnTo>
                  <a:pt x="593738" y="183407"/>
                </a:lnTo>
                <a:lnTo>
                  <a:pt x="559974" y="216662"/>
                </a:lnTo>
                <a:lnTo>
                  <a:pt x="521951" y="244933"/>
                </a:lnTo>
                <a:lnTo>
                  <a:pt x="480222" y="267746"/>
                </a:lnTo>
                <a:lnTo>
                  <a:pt x="435339" y="284629"/>
                </a:lnTo>
                <a:lnTo>
                  <a:pt x="387857" y="295106"/>
                </a:lnTo>
                <a:lnTo>
                  <a:pt x="338327" y="298704"/>
                </a:lnTo>
                <a:lnTo>
                  <a:pt x="292202" y="295594"/>
                </a:lnTo>
                <a:lnTo>
                  <a:pt x="247841" y="286521"/>
                </a:lnTo>
                <a:lnTo>
                  <a:pt x="205681" y="271869"/>
                </a:lnTo>
                <a:lnTo>
                  <a:pt x="166159" y="252024"/>
                </a:lnTo>
                <a:lnTo>
                  <a:pt x="129711" y="227370"/>
                </a:lnTo>
                <a:lnTo>
                  <a:pt x="96772" y="198291"/>
                </a:lnTo>
                <a:lnTo>
                  <a:pt x="67780" y="165173"/>
                </a:lnTo>
                <a:lnTo>
                  <a:pt x="43171" y="128400"/>
                </a:lnTo>
                <a:lnTo>
                  <a:pt x="23380" y="88357"/>
                </a:lnTo>
                <a:lnTo>
                  <a:pt x="8844" y="45429"/>
                </a:lnTo>
                <a:lnTo>
                  <a:pt x="0" y="0"/>
                </a:lnTo>
              </a:path>
              <a:path extrusionOk="0" h="355600" w="1036320">
                <a:moveTo>
                  <a:pt x="579119" y="353060"/>
                </a:moveTo>
                <a:lnTo>
                  <a:pt x="587790" y="303236"/>
                </a:lnTo>
                <a:lnTo>
                  <a:pt x="606542" y="257852"/>
                </a:lnTo>
                <a:lnTo>
                  <a:pt x="634120" y="218086"/>
                </a:lnTo>
                <a:lnTo>
                  <a:pt x="669270" y="185110"/>
                </a:lnTo>
                <a:lnTo>
                  <a:pt x="710735" y="160101"/>
                </a:lnTo>
                <a:lnTo>
                  <a:pt x="757261" y="144234"/>
                </a:lnTo>
                <a:lnTo>
                  <a:pt x="807592" y="138684"/>
                </a:lnTo>
                <a:lnTo>
                  <a:pt x="852165" y="143014"/>
                </a:lnTo>
                <a:lnTo>
                  <a:pt x="893873" y="155465"/>
                </a:lnTo>
                <a:lnTo>
                  <a:pt x="931867" y="175230"/>
                </a:lnTo>
                <a:lnTo>
                  <a:pt x="965295" y="201501"/>
                </a:lnTo>
                <a:lnTo>
                  <a:pt x="993305" y="233468"/>
                </a:lnTo>
                <a:lnTo>
                  <a:pt x="1015047" y="270325"/>
                </a:lnTo>
                <a:lnTo>
                  <a:pt x="1029669" y="311262"/>
                </a:lnTo>
                <a:lnTo>
                  <a:pt x="1036319" y="355473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" name="Google Shape;85;p15"/>
          <p:cNvSpPr/>
          <p:nvPr/>
        </p:nvSpPr>
        <p:spPr>
          <a:xfrm>
            <a:off x="4357115" y="2434590"/>
            <a:ext cx="410210" cy="257175"/>
          </a:xfrm>
          <a:custGeom>
            <a:rect b="b" l="l" r="r" t="t"/>
            <a:pathLst>
              <a:path extrusionOk="0" h="342900" w="410210">
                <a:moveTo>
                  <a:pt x="7238" y="341375"/>
                </a:moveTo>
                <a:lnTo>
                  <a:pt x="4071" y="329834"/>
                </a:lnTo>
                <a:lnTo>
                  <a:pt x="1809" y="318103"/>
                </a:lnTo>
                <a:lnTo>
                  <a:pt x="452" y="306228"/>
                </a:lnTo>
                <a:lnTo>
                  <a:pt x="0" y="294258"/>
                </a:lnTo>
                <a:lnTo>
                  <a:pt x="8156" y="244112"/>
                </a:lnTo>
                <a:lnTo>
                  <a:pt x="30870" y="200567"/>
                </a:lnTo>
                <a:lnTo>
                  <a:pt x="65507" y="166233"/>
                </a:lnTo>
                <a:lnTo>
                  <a:pt x="109435" y="143720"/>
                </a:lnTo>
                <a:lnTo>
                  <a:pt x="160020" y="135635"/>
                </a:lnTo>
                <a:lnTo>
                  <a:pt x="210604" y="143720"/>
                </a:lnTo>
                <a:lnTo>
                  <a:pt x="254532" y="166233"/>
                </a:lnTo>
                <a:lnTo>
                  <a:pt x="289169" y="200567"/>
                </a:lnTo>
                <a:lnTo>
                  <a:pt x="311883" y="244112"/>
                </a:lnTo>
                <a:lnTo>
                  <a:pt x="320039" y="294258"/>
                </a:lnTo>
                <a:lnTo>
                  <a:pt x="319682" y="304897"/>
                </a:lnTo>
                <a:lnTo>
                  <a:pt x="318611" y="315452"/>
                </a:lnTo>
                <a:lnTo>
                  <a:pt x="316825" y="325887"/>
                </a:lnTo>
                <a:lnTo>
                  <a:pt x="314325" y="336168"/>
                </a:lnTo>
              </a:path>
              <a:path extrusionOk="0" h="342900" w="410210">
                <a:moveTo>
                  <a:pt x="62484" y="0"/>
                </a:moveTo>
                <a:lnTo>
                  <a:pt x="409956" y="34290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" name="Google Shape;86;p15"/>
          <p:cNvSpPr/>
          <p:nvPr/>
        </p:nvSpPr>
        <p:spPr>
          <a:xfrm>
            <a:off x="457200" y="2424303"/>
            <a:ext cx="5621020" cy="353378"/>
          </a:xfrm>
          <a:custGeom>
            <a:rect b="b" l="l" r="r" t="t"/>
            <a:pathLst>
              <a:path extrusionOk="0" h="471170" w="5621020">
                <a:moveTo>
                  <a:pt x="4753356" y="0"/>
                </a:moveTo>
                <a:lnTo>
                  <a:pt x="5228844" y="352044"/>
                </a:lnTo>
              </a:path>
              <a:path extrusionOk="0" h="471170" w="5621020">
                <a:moveTo>
                  <a:pt x="4744212" y="0"/>
                </a:moveTo>
                <a:lnTo>
                  <a:pt x="4267200" y="352044"/>
                </a:lnTo>
              </a:path>
              <a:path extrusionOk="0" h="471170" w="5621020">
                <a:moveTo>
                  <a:pt x="4748784" y="0"/>
                </a:moveTo>
                <a:lnTo>
                  <a:pt x="4748784" y="356616"/>
                </a:lnTo>
              </a:path>
              <a:path extrusionOk="0" h="471170" w="5621020">
                <a:moveTo>
                  <a:pt x="5224272" y="0"/>
                </a:moveTo>
                <a:lnTo>
                  <a:pt x="5224272" y="470916"/>
                </a:lnTo>
              </a:path>
              <a:path extrusionOk="0" h="471170" w="5621020">
                <a:moveTo>
                  <a:pt x="0" y="356616"/>
                </a:moveTo>
                <a:lnTo>
                  <a:pt x="5620512" y="356616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" name="Google Shape;87;p15"/>
          <p:cNvSpPr txBox="1"/>
          <p:nvPr>
            <p:ph idx="11" type="ftr"/>
          </p:nvPr>
        </p:nvSpPr>
        <p:spPr>
          <a:xfrm>
            <a:off x="3527297" y="4806002"/>
            <a:ext cx="2547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0" type="dt"/>
          </p:nvPr>
        </p:nvSpPr>
        <p:spPr>
          <a:xfrm>
            <a:off x="7408926" y="4806002"/>
            <a:ext cx="1047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1144016" y="4822690"/>
            <a:ext cx="82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Página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828243" y="329241"/>
            <a:ext cx="487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32688" y="809813"/>
            <a:ext cx="8278500" cy="3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1" type="ftr"/>
          </p:nvPr>
        </p:nvSpPr>
        <p:spPr>
          <a:xfrm>
            <a:off x="3527297" y="4806002"/>
            <a:ext cx="2547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0" type="dt"/>
          </p:nvPr>
        </p:nvSpPr>
        <p:spPr>
          <a:xfrm>
            <a:off x="7408926" y="4806002"/>
            <a:ext cx="1047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1144016" y="4822690"/>
            <a:ext cx="82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Página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1" type="ftr"/>
          </p:nvPr>
        </p:nvSpPr>
        <p:spPr>
          <a:xfrm>
            <a:off x="3527297" y="4806002"/>
            <a:ext cx="2547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0" type="dt"/>
          </p:nvPr>
        </p:nvSpPr>
        <p:spPr>
          <a:xfrm>
            <a:off x="7408926" y="4806002"/>
            <a:ext cx="1047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1144016" y="4822690"/>
            <a:ext cx="82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Página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828243" y="329241"/>
            <a:ext cx="487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1" type="ftr"/>
          </p:nvPr>
        </p:nvSpPr>
        <p:spPr>
          <a:xfrm>
            <a:off x="3527297" y="4806002"/>
            <a:ext cx="2547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7408926" y="4806002"/>
            <a:ext cx="1047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1144016" y="4822690"/>
            <a:ext cx="82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Página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828243" y="329241"/>
            <a:ext cx="487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11" type="ftr"/>
          </p:nvPr>
        </p:nvSpPr>
        <p:spPr>
          <a:xfrm>
            <a:off x="3527297" y="4806002"/>
            <a:ext cx="2547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7408926" y="4806002"/>
            <a:ext cx="1047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1144016" y="4822690"/>
            <a:ext cx="82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Página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828243" y="329241"/>
            <a:ext cx="487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432688" y="809813"/>
            <a:ext cx="8278500" cy="3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1" type="ftr"/>
          </p:nvPr>
        </p:nvSpPr>
        <p:spPr>
          <a:xfrm>
            <a:off x="3527297" y="4806002"/>
            <a:ext cx="2547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2" name="Google Shape;72;p14"/>
          <p:cNvSpPr txBox="1"/>
          <p:nvPr>
            <p:ph idx="10" type="dt"/>
          </p:nvPr>
        </p:nvSpPr>
        <p:spPr>
          <a:xfrm>
            <a:off x="7408926" y="4806002"/>
            <a:ext cx="1047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1144016" y="4822690"/>
            <a:ext cx="82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12700" marR="0" rtl="0" algn="l">
              <a:lnSpc>
                <a:spcPct val="100000"/>
              </a:lnSpc>
              <a:spcBef>
                <a:spcPts val="0"/>
              </a:spcBef>
              <a:buNone/>
              <a:defRPr b="0" i="0" sz="1400" u="none" cap="none" strike="noStrike">
                <a:solidFill>
                  <a:srgbClr val="40458B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Página </a:t>
            </a: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3.jpg"/><Relationship Id="rId6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7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160"/>
              <a:t>Texturas</a:t>
            </a:r>
            <a:endParaRPr sz="4160"/>
          </a:p>
        </p:txBody>
      </p:sp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Fundamentos de </a:t>
            </a:r>
            <a:r>
              <a:rPr lang="pt-BR"/>
              <a:t>Processamento</a:t>
            </a:r>
            <a:r>
              <a:rPr lang="pt-BR"/>
              <a:t> Gráfico</a:t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0" y="0"/>
            <a:ext cx="9144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Universidade Federal do Piauí - UFPI</a:t>
            </a:r>
            <a:endParaRPr b="1" i="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Centro de Tecnologia - CT</a:t>
            </a:r>
            <a:endParaRPr b="1" i="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Programa de Pós-Graduação em Engenharia Elétrica - PPGEE</a:t>
            </a:r>
            <a:endParaRPr b="1" i="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50" y="0"/>
            <a:ext cx="877350" cy="13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0" y="76200"/>
            <a:ext cx="962100" cy="9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2420150" y="4703500"/>
            <a:ext cx="448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Camila Catiely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 rotWithShape="1">
          <a:blip r:embed="rId3">
            <a:alphaModFix/>
          </a:blip>
          <a:srcRect b="19080" l="28295" r="9146" t="26651"/>
          <a:stretch/>
        </p:blipFill>
        <p:spPr>
          <a:xfrm>
            <a:off x="382275" y="653425"/>
            <a:ext cx="4913475" cy="239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9377" y="2500025"/>
            <a:ext cx="3031736" cy="22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1148" y="3247110"/>
            <a:ext cx="1894590" cy="141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5898450" y="1956150"/>
            <a:ext cx="659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Mapeamento Planar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34876" l="29065" r="27475" t="30996"/>
          <a:stretch/>
        </p:blipFill>
        <p:spPr>
          <a:xfrm>
            <a:off x="1687925" y="1628130"/>
            <a:ext cx="5555502" cy="24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265875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de uma textura numa superfície 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5338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Há 3 possibilidades de associação: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1. um texel a um pixel (raramente)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2. magnificação: um texel a muitos pixels 3. minificação: muitos texels a um pixel</a:t>
            </a:r>
            <a:endParaRPr/>
          </a:p>
        </p:txBody>
      </p:sp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 b="38237" l="29798" r="25433" t="22390"/>
          <a:stretch/>
        </p:blipFill>
        <p:spPr>
          <a:xfrm>
            <a:off x="1665100" y="2039125"/>
            <a:ext cx="5813798" cy="287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158025" y="1013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</a:t>
            </a:r>
            <a:r>
              <a:rPr lang="pt-BR"/>
              <a:t>iltro de magnificação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 rotWithShape="1">
          <a:blip r:embed="rId3">
            <a:alphaModFix/>
          </a:blip>
          <a:srcRect b="13298" l="19160" r="21332" t="34240"/>
          <a:stretch/>
        </p:blipFill>
        <p:spPr>
          <a:xfrm>
            <a:off x="1442300" y="1266325"/>
            <a:ext cx="5441348" cy="269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174225" y="1128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filtro de minificação</a:t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36687" l="31246" r="25873" t="22389"/>
          <a:stretch/>
        </p:blipFill>
        <p:spPr>
          <a:xfrm>
            <a:off x="1369998" y="1724200"/>
            <a:ext cx="6008901" cy="32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4238500" y="1587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melhor filtro de minificação: Mipmaps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Texturas pré-filtradas = mipmaps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Aplicação de uma textura numa superfície (cont.): Mipmaps: otimização de armazenamento  É obrigatório fornecer todos os tamanhos da textura em potências de 2 em relação à original em 1x1</a:t>
            </a:r>
            <a:endParaRPr/>
          </a:p>
        </p:txBody>
      </p: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Eféricos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7"/>
          <p:cNvGrpSpPr/>
          <p:nvPr/>
        </p:nvGrpSpPr>
        <p:grpSpPr>
          <a:xfrm>
            <a:off x="3352800" y="0"/>
            <a:ext cx="5791200" cy="1746885"/>
            <a:chOff x="3352800" y="0"/>
            <a:chExt cx="5791200" cy="2329180"/>
          </a:xfrm>
        </p:grpSpPr>
        <p:pic>
          <p:nvPicPr>
            <p:cNvPr id="258" name="Google Shape;258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2800" y="0"/>
              <a:ext cx="5791200" cy="118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37"/>
            <p:cNvSpPr/>
            <p:nvPr/>
          </p:nvSpPr>
          <p:spPr>
            <a:xfrm>
              <a:off x="8834628" y="0"/>
              <a:ext cx="9525" cy="2329180"/>
            </a:xfrm>
            <a:custGeom>
              <a:rect b="b" l="l" r="r" t="t"/>
              <a:pathLst>
                <a:path extrusionOk="0" h="2329180" w="9525">
                  <a:moveTo>
                    <a:pt x="0" y="2328672"/>
                  </a:moveTo>
                  <a:lnTo>
                    <a:pt x="9144" y="2328672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2328672"/>
                  </a:lnTo>
                  <a:close/>
                </a:path>
              </a:pathLst>
            </a:custGeom>
            <a:solidFill>
              <a:srgbClr val="6E8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0" name="Google Shape;260;p37"/>
          <p:cNvSpPr/>
          <p:nvPr/>
        </p:nvSpPr>
        <p:spPr>
          <a:xfrm>
            <a:off x="3276600" y="4775453"/>
            <a:ext cx="3048000" cy="0"/>
          </a:xfrm>
          <a:custGeom>
            <a:rect b="b" l="l" r="r" t="t"/>
            <a:pathLst>
              <a:path extrusionOk="0" h="120000" w="3048000">
                <a:moveTo>
                  <a:pt x="0" y="0"/>
                </a:moveTo>
                <a:lnTo>
                  <a:pt x="3048000" y="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1" name="Google Shape;261;p37"/>
          <p:cNvSpPr/>
          <p:nvPr/>
        </p:nvSpPr>
        <p:spPr>
          <a:xfrm>
            <a:off x="3276600" y="4718303"/>
            <a:ext cx="3048000" cy="342900"/>
          </a:xfrm>
          <a:custGeom>
            <a:rect b="b" l="l" r="r" t="t"/>
            <a:pathLst>
              <a:path extrusionOk="0" h="457200" w="3048000">
                <a:moveTo>
                  <a:pt x="0" y="380999"/>
                </a:moveTo>
                <a:lnTo>
                  <a:pt x="3048000" y="380999"/>
                </a:lnTo>
              </a:path>
              <a:path extrusionOk="0" h="457200" w="3048000">
                <a:moveTo>
                  <a:pt x="76200" y="0"/>
                </a:moveTo>
                <a:lnTo>
                  <a:pt x="76200" y="457199"/>
                </a:lnTo>
              </a:path>
              <a:path extrusionOk="0" h="457200" w="3048000">
                <a:moveTo>
                  <a:pt x="2971800" y="0"/>
                </a:moveTo>
                <a:lnTo>
                  <a:pt x="2971800" y="457199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2" name="Google Shape;262;p37"/>
          <p:cNvSpPr/>
          <p:nvPr/>
        </p:nvSpPr>
        <p:spPr>
          <a:xfrm>
            <a:off x="7162800" y="4775453"/>
            <a:ext cx="1447800" cy="0"/>
          </a:xfrm>
          <a:custGeom>
            <a:rect b="b" l="l" r="r" t="t"/>
            <a:pathLst>
              <a:path extrusionOk="0" h="120000"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3" name="Google Shape;263;p37"/>
          <p:cNvSpPr/>
          <p:nvPr/>
        </p:nvSpPr>
        <p:spPr>
          <a:xfrm>
            <a:off x="7162800" y="4718303"/>
            <a:ext cx="1447800" cy="342900"/>
          </a:xfrm>
          <a:custGeom>
            <a:rect b="b" l="l" r="r" t="t"/>
            <a:pathLst>
              <a:path extrusionOk="0" h="457200" w="1447800">
                <a:moveTo>
                  <a:pt x="0" y="380999"/>
                </a:moveTo>
                <a:lnTo>
                  <a:pt x="1447800" y="380999"/>
                </a:lnTo>
              </a:path>
              <a:path extrusionOk="0" h="457200" w="1447800">
                <a:moveTo>
                  <a:pt x="76200" y="0"/>
                </a:moveTo>
                <a:lnTo>
                  <a:pt x="76200" y="457199"/>
                </a:lnTo>
              </a:path>
              <a:path extrusionOk="0" h="457200" w="1447800">
                <a:moveTo>
                  <a:pt x="1371600" y="0"/>
                </a:moveTo>
                <a:lnTo>
                  <a:pt x="1371600" y="457199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4" name="Google Shape;264;p37"/>
          <p:cNvSpPr/>
          <p:nvPr/>
        </p:nvSpPr>
        <p:spPr>
          <a:xfrm>
            <a:off x="990600" y="4775453"/>
            <a:ext cx="1447800" cy="0"/>
          </a:xfrm>
          <a:custGeom>
            <a:rect b="b" l="l" r="r" t="t"/>
            <a:pathLst>
              <a:path extrusionOk="0" h="120000"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5" name="Google Shape;265;p37"/>
          <p:cNvSpPr/>
          <p:nvPr/>
        </p:nvSpPr>
        <p:spPr>
          <a:xfrm>
            <a:off x="990600" y="4718303"/>
            <a:ext cx="1447800" cy="342900"/>
          </a:xfrm>
          <a:custGeom>
            <a:rect b="b" l="l" r="r" t="t"/>
            <a:pathLst>
              <a:path extrusionOk="0" h="457200" w="1447800">
                <a:moveTo>
                  <a:pt x="0" y="380999"/>
                </a:moveTo>
                <a:lnTo>
                  <a:pt x="1447800" y="380999"/>
                </a:lnTo>
              </a:path>
              <a:path extrusionOk="0" h="457200" w="1447800">
                <a:moveTo>
                  <a:pt x="76200" y="0"/>
                </a:moveTo>
                <a:lnTo>
                  <a:pt x="76200" y="457199"/>
                </a:lnTo>
              </a:path>
              <a:path extrusionOk="0" h="457200" w="1447800">
                <a:moveTo>
                  <a:pt x="1371600" y="0"/>
                </a:moveTo>
                <a:lnTo>
                  <a:pt x="1371600" y="457199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66" name="Google Shape;266;p37"/>
          <p:cNvGrpSpPr/>
          <p:nvPr/>
        </p:nvGrpSpPr>
        <p:grpSpPr>
          <a:xfrm>
            <a:off x="414527" y="740664"/>
            <a:ext cx="1784985" cy="1746885"/>
            <a:chOff x="414527" y="987552"/>
            <a:chExt cx="1784985" cy="2329180"/>
          </a:xfrm>
        </p:grpSpPr>
        <p:sp>
          <p:nvSpPr>
            <p:cNvPr id="267" name="Google Shape;267;p37"/>
            <p:cNvSpPr/>
            <p:nvPr/>
          </p:nvSpPr>
          <p:spPr>
            <a:xfrm>
              <a:off x="414527" y="995172"/>
              <a:ext cx="1784985" cy="2321560"/>
            </a:xfrm>
            <a:custGeom>
              <a:rect b="b" l="l" r="r" t="t"/>
              <a:pathLst>
                <a:path extrusionOk="0" h="2321560" w="1784985">
                  <a:moveTo>
                    <a:pt x="1784603" y="96012"/>
                  </a:moveTo>
                  <a:lnTo>
                    <a:pt x="0" y="96012"/>
                  </a:lnTo>
                </a:path>
                <a:path extrusionOk="0" h="2321560" w="1784985">
                  <a:moveTo>
                    <a:pt x="193548" y="0"/>
                  </a:moveTo>
                  <a:lnTo>
                    <a:pt x="193548" y="2321052"/>
                  </a:lnTo>
                </a:path>
              </a:pathLst>
            </a:custGeom>
            <a:noFill/>
            <a:ln cap="flat" cmpd="sng" w="9525">
              <a:solidFill>
                <a:srgbClr val="6E88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68" name="Google Shape;268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9015" y="987552"/>
              <a:ext cx="201168" cy="2026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623" y="1891665"/>
            <a:ext cx="2763774" cy="207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 txBox="1"/>
          <p:nvPr/>
        </p:nvSpPr>
        <p:spPr>
          <a:xfrm>
            <a:off x="759968" y="851381"/>
            <a:ext cx="74637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8F7"/>
              </a:buClr>
              <a:buSzPts val="1800"/>
              <a:buFont typeface="Tahoma"/>
              <a:buChar char="•"/>
            </a:pPr>
            <a:r>
              <a:rPr lang="pt-BR" sz="20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Mapeamento de reflexão: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-287019" lvl="0" marL="756285" marR="5080" rtl="0" algn="l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E88F7"/>
                </a:solidFill>
                <a:latin typeface="Tahoma"/>
                <a:ea typeface="Tahoma"/>
                <a:cs typeface="Tahoma"/>
                <a:sym typeface="Tahoma"/>
              </a:rPr>
              <a:t>–	</a:t>
            </a:r>
            <a:r>
              <a:rPr lang="pt-BR" sz="18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Uma segunda forma é gerar uma única imagem de uma superfície  esférica refletindo o ambiente.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1" name="Google Shape;271;p37"/>
          <p:cNvSpPr txBox="1"/>
          <p:nvPr>
            <p:ph type="title"/>
          </p:nvPr>
        </p:nvSpPr>
        <p:spPr>
          <a:xfrm>
            <a:off x="693216" y="319658"/>
            <a:ext cx="5136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de Reflexão</a:t>
            </a:r>
            <a:endParaRPr/>
          </a:p>
        </p:txBody>
      </p:sp>
      <p:pic>
        <p:nvPicPr>
          <p:cNvPr id="272" name="Google Shape;272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5859" y="1852803"/>
            <a:ext cx="2585466" cy="206768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>
            <p:ph idx="11" type="ftr"/>
          </p:nvPr>
        </p:nvSpPr>
        <p:spPr>
          <a:xfrm>
            <a:off x="3527297" y="4806002"/>
            <a:ext cx="2547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Computação Gráfica – Parte 13</a:t>
            </a:r>
            <a:endParaRPr/>
          </a:p>
        </p:txBody>
      </p:sp>
      <p:sp>
        <p:nvSpPr>
          <p:cNvPr id="274" name="Google Shape;274;p37"/>
          <p:cNvSpPr txBox="1"/>
          <p:nvPr>
            <p:ph idx="10" type="dt"/>
          </p:nvPr>
        </p:nvSpPr>
        <p:spPr>
          <a:xfrm>
            <a:off x="7408926" y="4806002"/>
            <a:ext cx="1047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20/04/2017</a:t>
            </a:r>
            <a:endParaRPr/>
          </a:p>
        </p:txBody>
      </p:sp>
      <p:sp>
        <p:nvSpPr>
          <p:cNvPr id="275" name="Google Shape;275;p37"/>
          <p:cNvSpPr txBox="1"/>
          <p:nvPr>
            <p:ph idx="12" type="sldNum"/>
          </p:nvPr>
        </p:nvSpPr>
        <p:spPr>
          <a:xfrm>
            <a:off x="1144016" y="4822690"/>
            <a:ext cx="829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Página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8"/>
          <p:cNvGrpSpPr/>
          <p:nvPr/>
        </p:nvGrpSpPr>
        <p:grpSpPr>
          <a:xfrm>
            <a:off x="3352800" y="0"/>
            <a:ext cx="5791200" cy="1746885"/>
            <a:chOff x="3352800" y="0"/>
            <a:chExt cx="5791200" cy="2329180"/>
          </a:xfrm>
        </p:grpSpPr>
        <p:pic>
          <p:nvPicPr>
            <p:cNvPr id="281" name="Google Shape;281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2800" y="0"/>
              <a:ext cx="5791200" cy="118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38"/>
            <p:cNvSpPr/>
            <p:nvPr/>
          </p:nvSpPr>
          <p:spPr>
            <a:xfrm>
              <a:off x="8834628" y="0"/>
              <a:ext cx="9525" cy="2329180"/>
            </a:xfrm>
            <a:custGeom>
              <a:rect b="b" l="l" r="r" t="t"/>
              <a:pathLst>
                <a:path extrusionOk="0" h="2329180" w="9525">
                  <a:moveTo>
                    <a:pt x="0" y="2328672"/>
                  </a:moveTo>
                  <a:lnTo>
                    <a:pt x="9144" y="2328672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2328672"/>
                  </a:lnTo>
                  <a:close/>
                </a:path>
              </a:pathLst>
            </a:custGeom>
            <a:solidFill>
              <a:srgbClr val="6E8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3" name="Google Shape;283;p38"/>
          <p:cNvSpPr/>
          <p:nvPr/>
        </p:nvSpPr>
        <p:spPr>
          <a:xfrm>
            <a:off x="3276600" y="4775453"/>
            <a:ext cx="3048000" cy="0"/>
          </a:xfrm>
          <a:custGeom>
            <a:rect b="b" l="l" r="r" t="t"/>
            <a:pathLst>
              <a:path extrusionOk="0" h="120000" w="3048000">
                <a:moveTo>
                  <a:pt x="0" y="0"/>
                </a:moveTo>
                <a:lnTo>
                  <a:pt x="3048000" y="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4" name="Google Shape;284;p38"/>
          <p:cNvSpPr/>
          <p:nvPr/>
        </p:nvSpPr>
        <p:spPr>
          <a:xfrm>
            <a:off x="3276600" y="4718303"/>
            <a:ext cx="3048000" cy="342900"/>
          </a:xfrm>
          <a:custGeom>
            <a:rect b="b" l="l" r="r" t="t"/>
            <a:pathLst>
              <a:path extrusionOk="0" h="457200" w="3048000">
                <a:moveTo>
                  <a:pt x="0" y="380999"/>
                </a:moveTo>
                <a:lnTo>
                  <a:pt x="3048000" y="380999"/>
                </a:lnTo>
              </a:path>
              <a:path extrusionOk="0" h="457200" w="3048000">
                <a:moveTo>
                  <a:pt x="76200" y="0"/>
                </a:moveTo>
                <a:lnTo>
                  <a:pt x="76200" y="457199"/>
                </a:lnTo>
              </a:path>
              <a:path extrusionOk="0" h="457200" w="3048000">
                <a:moveTo>
                  <a:pt x="2971800" y="0"/>
                </a:moveTo>
                <a:lnTo>
                  <a:pt x="2971800" y="457199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5" name="Google Shape;285;p38"/>
          <p:cNvSpPr/>
          <p:nvPr/>
        </p:nvSpPr>
        <p:spPr>
          <a:xfrm>
            <a:off x="7162800" y="4775453"/>
            <a:ext cx="1447800" cy="0"/>
          </a:xfrm>
          <a:custGeom>
            <a:rect b="b" l="l" r="r" t="t"/>
            <a:pathLst>
              <a:path extrusionOk="0" h="120000"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6" name="Google Shape;286;p38"/>
          <p:cNvSpPr/>
          <p:nvPr/>
        </p:nvSpPr>
        <p:spPr>
          <a:xfrm>
            <a:off x="7162800" y="4718303"/>
            <a:ext cx="1447800" cy="342900"/>
          </a:xfrm>
          <a:custGeom>
            <a:rect b="b" l="l" r="r" t="t"/>
            <a:pathLst>
              <a:path extrusionOk="0" h="457200" w="1447800">
                <a:moveTo>
                  <a:pt x="0" y="380999"/>
                </a:moveTo>
                <a:lnTo>
                  <a:pt x="1447800" y="380999"/>
                </a:lnTo>
              </a:path>
              <a:path extrusionOk="0" h="457200" w="1447800">
                <a:moveTo>
                  <a:pt x="76200" y="0"/>
                </a:moveTo>
                <a:lnTo>
                  <a:pt x="76200" y="457199"/>
                </a:lnTo>
              </a:path>
              <a:path extrusionOk="0" h="457200" w="1447800">
                <a:moveTo>
                  <a:pt x="1371600" y="0"/>
                </a:moveTo>
                <a:lnTo>
                  <a:pt x="1371600" y="457199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7" name="Google Shape;287;p38"/>
          <p:cNvSpPr/>
          <p:nvPr/>
        </p:nvSpPr>
        <p:spPr>
          <a:xfrm>
            <a:off x="990600" y="4775453"/>
            <a:ext cx="1447800" cy="0"/>
          </a:xfrm>
          <a:custGeom>
            <a:rect b="b" l="l" r="r" t="t"/>
            <a:pathLst>
              <a:path extrusionOk="0" h="120000"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8" name="Google Shape;288;p38"/>
          <p:cNvSpPr/>
          <p:nvPr/>
        </p:nvSpPr>
        <p:spPr>
          <a:xfrm>
            <a:off x="990600" y="4718303"/>
            <a:ext cx="1447800" cy="342900"/>
          </a:xfrm>
          <a:custGeom>
            <a:rect b="b" l="l" r="r" t="t"/>
            <a:pathLst>
              <a:path extrusionOk="0" h="457200" w="1447800">
                <a:moveTo>
                  <a:pt x="0" y="380999"/>
                </a:moveTo>
                <a:lnTo>
                  <a:pt x="1447800" y="380999"/>
                </a:lnTo>
              </a:path>
              <a:path extrusionOk="0" h="457200" w="1447800">
                <a:moveTo>
                  <a:pt x="76200" y="0"/>
                </a:moveTo>
                <a:lnTo>
                  <a:pt x="76200" y="457199"/>
                </a:lnTo>
              </a:path>
              <a:path extrusionOk="0" h="457200" w="1447800">
                <a:moveTo>
                  <a:pt x="1371600" y="0"/>
                </a:moveTo>
                <a:lnTo>
                  <a:pt x="1371600" y="457199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89" name="Google Shape;289;p38"/>
          <p:cNvGrpSpPr/>
          <p:nvPr/>
        </p:nvGrpSpPr>
        <p:grpSpPr>
          <a:xfrm>
            <a:off x="414527" y="740664"/>
            <a:ext cx="1784985" cy="1746885"/>
            <a:chOff x="414527" y="987552"/>
            <a:chExt cx="1784985" cy="2329180"/>
          </a:xfrm>
        </p:grpSpPr>
        <p:sp>
          <p:nvSpPr>
            <p:cNvPr id="290" name="Google Shape;290;p38"/>
            <p:cNvSpPr/>
            <p:nvPr/>
          </p:nvSpPr>
          <p:spPr>
            <a:xfrm>
              <a:off x="414527" y="995172"/>
              <a:ext cx="1784985" cy="2321560"/>
            </a:xfrm>
            <a:custGeom>
              <a:rect b="b" l="l" r="r" t="t"/>
              <a:pathLst>
                <a:path extrusionOk="0" h="2321560" w="1784985">
                  <a:moveTo>
                    <a:pt x="1784603" y="96012"/>
                  </a:moveTo>
                  <a:lnTo>
                    <a:pt x="0" y="96012"/>
                  </a:lnTo>
                </a:path>
                <a:path extrusionOk="0" h="2321560" w="1784985">
                  <a:moveTo>
                    <a:pt x="193548" y="0"/>
                  </a:moveTo>
                  <a:lnTo>
                    <a:pt x="193548" y="2321052"/>
                  </a:lnTo>
                </a:path>
              </a:pathLst>
            </a:custGeom>
            <a:noFill/>
            <a:ln cap="flat" cmpd="sng" w="9525">
              <a:solidFill>
                <a:srgbClr val="6E88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91" name="Google Shape;291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9015" y="987552"/>
              <a:ext cx="201168" cy="202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38"/>
          <p:cNvSpPr txBox="1"/>
          <p:nvPr/>
        </p:nvSpPr>
        <p:spPr>
          <a:xfrm>
            <a:off x="759968" y="886360"/>
            <a:ext cx="7552200" cy="26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825">
            <a:spAutoFit/>
          </a:bodyPr>
          <a:lstStyle/>
          <a:p>
            <a:pPr indent="-342900" lvl="0" marL="35560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6E88F7"/>
              </a:buClr>
              <a:buSzPts val="1800"/>
              <a:buFont typeface="Tahoma"/>
              <a:buChar char="•"/>
            </a:pPr>
            <a:r>
              <a:rPr lang="pt-BR" sz="20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O mapeamento de reflexão (</a:t>
            </a:r>
            <a:r>
              <a:rPr lang="pt-BR" sz="21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Environment mapping</a:t>
            </a:r>
            <a:r>
              <a:rPr lang="pt-BR" sz="20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) é o tipo do  mapeamento que reflete na superfície dos objetos os elementos  que compõem a cena.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rgbClr val="6E88F7"/>
              </a:buClr>
              <a:buSzPts val="1800"/>
              <a:buFont typeface="Tahoma"/>
              <a:buChar char="•"/>
            </a:pPr>
            <a:r>
              <a:rPr lang="pt-BR" sz="20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Pode ser feita a partir de duas formas: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-287019" lvl="0" marL="756285" marR="290195" rtl="0" algn="l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E88F7"/>
                </a:solidFill>
                <a:latin typeface="Tahoma"/>
                <a:ea typeface="Tahoma"/>
                <a:cs typeface="Tahoma"/>
                <a:sym typeface="Tahoma"/>
              </a:rPr>
              <a:t>–	</a:t>
            </a:r>
            <a:r>
              <a:rPr lang="pt-BR" sz="18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A primeira é envolver a figura com um cubo, onde em cada face  com uma textura que se deseja projetar. Para cada vértice do  objeto, um vetor de reflexão é calculado, e indica uma das seis  imagens para aquela face/superfície.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3" name="Google Shape;293;p38"/>
          <p:cNvSpPr txBox="1"/>
          <p:nvPr>
            <p:ph type="title"/>
          </p:nvPr>
        </p:nvSpPr>
        <p:spPr>
          <a:xfrm>
            <a:off x="693216" y="319658"/>
            <a:ext cx="5136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de Reflexão</a:t>
            </a:r>
            <a:endParaRPr/>
          </a:p>
        </p:txBody>
      </p:sp>
      <p:pic>
        <p:nvPicPr>
          <p:cNvPr id="294" name="Google Shape;29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233" y="2796930"/>
            <a:ext cx="2455164" cy="226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9655" y="3094925"/>
            <a:ext cx="2968372" cy="191681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8"/>
          <p:cNvSpPr txBox="1"/>
          <p:nvPr>
            <p:ph idx="11" type="ftr"/>
          </p:nvPr>
        </p:nvSpPr>
        <p:spPr>
          <a:xfrm>
            <a:off x="3527297" y="4806002"/>
            <a:ext cx="2547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Computação Gráfica – Parte 13</a:t>
            </a:r>
            <a:endParaRPr/>
          </a:p>
        </p:txBody>
      </p:sp>
      <p:sp>
        <p:nvSpPr>
          <p:cNvPr id="297" name="Google Shape;297;p38"/>
          <p:cNvSpPr txBox="1"/>
          <p:nvPr>
            <p:ph idx="10" type="dt"/>
          </p:nvPr>
        </p:nvSpPr>
        <p:spPr>
          <a:xfrm>
            <a:off x="7408926" y="4806002"/>
            <a:ext cx="1047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20/04/2017</a:t>
            </a:r>
            <a:endParaRPr/>
          </a:p>
        </p:txBody>
      </p:sp>
      <p:sp>
        <p:nvSpPr>
          <p:cNvPr id="298" name="Google Shape;298;p38"/>
          <p:cNvSpPr txBox="1"/>
          <p:nvPr>
            <p:ph idx="12" type="sldNum"/>
          </p:nvPr>
        </p:nvSpPr>
        <p:spPr>
          <a:xfrm>
            <a:off x="1144016" y="4822690"/>
            <a:ext cx="829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Página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Roteiro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9"/>
          <p:cNvGrpSpPr/>
          <p:nvPr/>
        </p:nvGrpSpPr>
        <p:grpSpPr>
          <a:xfrm>
            <a:off x="3352800" y="0"/>
            <a:ext cx="5791200" cy="1746885"/>
            <a:chOff x="3352800" y="0"/>
            <a:chExt cx="5791200" cy="2329180"/>
          </a:xfrm>
        </p:grpSpPr>
        <p:pic>
          <p:nvPicPr>
            <p:cNvPr id="304" name="Google Shape;304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2800" y="0"/>
              <a:ext cx="5791200" cy="118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9"/>
            <p:cNvSpPr/>
            <p:nvPr/>
          </p:nvSpPr>
          <p:spPr>
            <a:xfrm>
              <a:off x="8834628" y="0"/>
              <a:ext cx="9525" cy="2329180"/>
            </a:xfrm>
            <a:custGeom>
              <a:rect b="b" l="l" r="r" t="t"/>
              <a:pathLst>
                <a:path extrusionOk="0" h="2329180" w="9525">
                  <a:moveTo>
                    <a:pt x="0" y="2328672"/>
                  </a:moveTo>
                  <a:lnTo>
                    <a:pt x="9144" y="2328672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2328672"/>
                  </a:lnTo>
                  <a:close/>
                </a:path>
              </a:pathLst>
            </a:custGeom>
            <a:solidFill>
              <a:srgbClr val="6E8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06" name="Google Shape;306;p39"/>
          <p:cNvGrpSpPr/>
          <p:nvPr/>
        </p:nvGrpSpPr>
        <p:grpSpPr>
          <a:xfrm>
            <a:off x="414527" y="740664"/>
            <a:ext cx="1784985" cy="1746885"/>
            <a:chOff x="414527" y="987552"/>
            <a:chExt cx="1784985" cy="2329180"/>
          </a:xfrm>
        </p:grpSpPr>
        <p:sp>
          <p:nvSpPr>
            <p:cNvPr id="307" name="Google Shape;307;p39"/>
            <p:cNvSpPr/>
            <p:nvPr/>
          </p:nvSpPr>
          <p:spPr>
            <a:xfrm>
              <a:off x="414527" y="995172"/>
              <a:ext cx="1784985" cy="2321560"/>
            </a:xfrm>
            <a:custGeom>
              <a:rect b="b" l="l" r="r" t="t"/>
              <a:pathLst>
                <a:path extrusionOk="0" h="2321560" w="1784985">
                  <a:moveTo>
                    <a:pt x="1784603" y="96012"/>
                  </a:moveTo>
                  <a:lnTo>
                    <a:pt x="0" y="96012"/>
                  </a:lnTo>
                </a:path>
                <a:path extrusionOk="0" h="2321560" w="1784985">
                  <a:moveTo>
                    <a:pt x="193548" y="0"/>
                  </a:moveTo>
                  <a:lnTo>
                    <a:pt x="193548" y="2321052"/>
                  </a:lnTo>
                </a:path>
              </a:pathLst>
            </a:custGeom>
            <a:noFill/>
            <a:ln cap="flat" cmpd="sng" w="9525">
              <a:solidFill>
                <a:srgbClr val="6E88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08" name="Google Shape;308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9015" y="987552"/>
              <a:ext cx="201168" cy="202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p39"/>
          <p:cNvSpPr txBox="1"/>
          <p:nvPr>
            <p:ph type="title"/>
          </p:nvPr>
        </p:nvSpPr>
        <p:spPr>
          <a:xfrm>
            <a:off x="828243" y="329241"/>
            <a:ext cx="21741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Bump	Map</a:t>
            </a:r>
            <a:endParaRPr/>
          </a:p>
        </p:txBody>
      </p:sp>
      <p:sp>
        <p:nvSpPr>
          <p:cNvPr id="310" name="Google Shape;310;p39"/>
          <p:cNvSpPr txBox="1"/>
          <p:nvPr>
            <p:ph idx="12" type="sldNum"/>
          </p:nvPr>
        </p:nvSpPr>
        <p:spPr>
          <a:xfrm>
            <a:off x="1144016" y="3617018"/>
            <a:ext cx="829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/>
              <a:t>Página </a:t>
            </a: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39"/>
          <p:cNvSpPr txBox="1"/>
          <p:nvPr/>
        </p:nvSpPr>
        <p:spPr>
          <a:xfrm>
            <a:off x="999693" y="1576094"/>
            <a:ext cx="7551300" cy="3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899" lvl="0" marL="355600" marR="1549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8F7"/>
              </a:buClr>
              <a:buSzPts val="2150"/>
              <a:buFont typeface="Tahoma"/>
              <a:buChar char="•"/>
            </a:pPr>
            <a:r>
              <a:rPr lang="pt-BR" sz="24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Quando utilizamos uma fotografia de uma superfície  áspera como mapa de textura, a superfície  renderizada não fica muito correta.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287019" lvl="1" marL="756285" marR="69215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rgbClr val="6E88F7"/>
              </a:buClr>
              <a:buSzPts val="2000"/>
              <a:buFont typeface="Tahoma"/>
              <a:buChar char="–"/>
            </a:pPr>
            <a:r>
              <a:rPr b="0" i="0" lang="pt-BR" sz="2000" u="none" cap="none" strike="noStrike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A direção da fonte de luz utilizada para criar o mapeamento  é diferente da direção da iluminação do sólido.</a:t>
            </a:r>
            <a:endParaRPr b="0" i="0" sz="2000" u="none" cap="none" strike="noStrike">
              <a:latin typeface="Tahoma"/>
              <a:ea typeface="Tahoma"/>
              <a:cs typeface="Tahoma"/>
              <a:sym typeface="Tahoma"/>
            </a:endParaRPr>
          </a:p>
          <a:p>
            <a:pPr indent="-342899" lvl="0" marL="355600" marR="5080" rtl="0" algn="l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rgbClr val="6E88F7"/>
              </a:buClr>
              <a:buSzPts val="2150"/>
              <a:buFont typeface="Tahoma"/>
              <a:buChar char="•"/>
            </a:pPr>
            <a:r>
              <a:rPr lang="pt-BR" sz="24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Uma técnica para amenizar esse efeito, dando uma  perturbação na normal à superfície antes de aplicar o  modelo de iluminação.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  <a:p>
            <a:pPr indent="-287019" lvl="1" marL="756285" marR="0" rtl="0" algn="l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Clr>
                <a:srgbClr val="6E88F7"/>
              </a:buClr>
              <a:buSzPts val="2000"/>
              <a:buFont typeface="Tahoma"/>
              <a:buChar char="–"/>
            </a:pPr>
            <a:r>
              <a:rPr b="0" i="0" lang="pt-BR" sz="2000" u="none" cap="none" strike="noStrike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Essa perturbação produz um deslocamento virtual na</a:t>
            </a:r>
            <a:endParaRPr b="0" i="0" sz="2000" u="none" cap="none" strike="noStrike">
              <a:latin typeface="Tahoma"/>
              <a:ea typeface="Tahoma"/>
              <a:cs typeface="Tahoma"/>
              <a:sym typeface="Tahoma"/>
            </a:endParaRPr>
          </a:p>
          <a:p>
            <a:pPr indent="0" lvl="0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posição dos pontos da superfície.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40"/>
          <p:cNvGrpSpPr/>
          <p:nvPr/>
        </p:nvGrpSpPr>
        <p:grpSpPr>
          <a:xfrm>
            <a:off x="3352800" y="0"/>
            <a:ext cx="5791200" cy="1746885"/>
            <a:chOff x="3352800" y="0"/>
            <a:chExt cx="5791200" cy="2329180"/>
          </a:xfrm>
        </p:grpSpPr>
        <p:pic>
          <p:nvPicPr>
            <p:cNvPr id="317" name="Google Shape;317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2800" y="0"/>
              <a:ext cx="5791200" cy="118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40"/>
            <p:cNvSpPr/>
            <p:nvPr/>
          </p:nvSpPr>
          <p:spPr>
            <a:xfrm>
              <a:off x="8834628" y="0"/>
              <a:ext cx="9525" cy="2329180"/>
            </a:xfrm>
            <a:custGeom>
              <a:rect b="b" l="l" r="r" t="t"/>
              <a:pathLst>
                <a:path extrusionOk="0" h="2329180" w="9525">
                  <a:moveTo>
                    <a:pt x="0" y="2328672"/>
                  </a:moveTo>
                  <a:lnTo>
                    <a:pt x="9144" y="2328672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2328672"/>
                  </a:lnTo>
                  <a:close/>
                </a:path>
              </a:pathLst>
            </a:custGeom>
            <a:solidFill>
              <a:srgbClr val="6E8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9" name="Google Shape;319;p40"/>
          <p:cNvSpPr/>
          <p:nvPr/>
        </p:nvSpPr>
        <p:spPr>
          <a:xfrm>
            <a:off x="3276600" y="4775453"/>
            <a:ext cx="3048000" cy="0"/>
          </a:xfrm>
          <a:custGeom>
            <a:rect b="b" l="l" r="r" t="t"/>
            <a:pathLst>
              <a:path extrusionOk="0" h="120000" w="3048000">
                <a:moveTo>
                  <a:pt x="0" y="0"/>
                </a:moveTo>
                <a:lnTo>
                  <a:pt x="3048000" y="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0" name="Google Shape;320;p40"/>
          <p:cNvSpPr/>
          <p:nvPr/>
        </p:nvSpPr>
        <p:spPr>
          <a:xfrm>
            <a:off x="3276600" y="4718303"/>
            <a:ext cx="3048000" cy="342900"/>
          </a:xfrm>
          <a:custGeom>
            <a:rect b="b" l="l" r="r" t="t"/>
            <a:pathLst>
              <a:path extrusionOk="0" h="457200" w="3048000">
                <a:moveTo>
                  <a:pt x="0" y="380999"/>
                </a:moveTo>
                <a:lnTo>
                  <a:pt x="3048000" y="380999"/>
                </a:lnTo>
              </a:path>
              <a:path extrusionOk="0" h="457200" w="3048000">
                <a:moveTo>
                  <a:pt x="76200" y="0"/>
                </a:moveTo>
                <a:lnTo>
                  <a:pt x="76200" y="457199"/>
                </a:lnTo>
              </a:path>
              <a:path extrusionOk="0" h="457200" w="3048000">
                <a:moveTo>
                  <a:pt x="2971800" y="0"/>
                </a:moveTo>
                <a:lnTo>
                  <a:pt x="2971800" y="457199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1" name="Google Shape;321;p40"/>
          <p:cNvSpPr/>
          <p:nvPr/>
        </p:nvSpPr>
        <p:spPr>
          <a:xfrm>
            <a:off x="7162800" y="4775453"/>
            <a:ext cx="1447800" cy="0"/>
          </a:xfrm>
          <a:custGeom>
            <a:rect b="b" l="l" r="r" t="t"/>
            <a:pathLst>
              <a:path extrusionOk="0" h="120000"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2" name="Google Shape;322;p40"/>
          <p:cNvSpPr/>
          <p:nvPr/>
        </p:nvSpPr>
        <p:spPr>
          <a:xfrm>
            <a:off x="7162800" y="4718303"/>
            <a:ext cx="1447800" cy="342900"/>
          </a:xfrm>
          <a:custGeom>
            <a:rect b="b" l="l" r="r" t="t"/>
            <a:pathLst>
              <a:path extrusionOk="0" h="457200" w="1447800">
                <a:moveTo>
                  <a:pt x="0" y="380999"/>
                </a:moveTo>
                <a:lnTo>
                  <a:pt x="1447800" y="380999"/>
                </a:lnTo>
              </a:path>
              <a:path extrusionOk="0" h="457200" w="1447800">
                <a:moveTo>
                  <a:pt x="76200" y="0"/>
                </a:moveTo>
                <a:lnTo>
                  <a:pt x="76200" y="457199"/>
                </a:lnTo>
              </a:path>
              <a:path extrusionOk="0" h="457200" w="1447800">
                <a:moveTo>
                  <a:pt x="1371600" y="0"/>
                </a:moveTo>
                <a:lnTo>
                  <a:pt x="1371600" y="457199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3" name="Google Shape;323;p40"/>
          <p:cNvSpPr/>
          <p:nvPr/>
        </p:nvSpPr>
        <p:spPr>
          <a:xfrm>
            <a:off x="990600" y="4775453"/>
            <a:ext cx="1447800" cy="0"/>
          </a:xfrm>
          <a:custGeom>
            <a:rect b="b" l="l" r="r" t="t"/>
            <a:pathLst>
              <a:path extrusionOk="0" h="120000"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4" name="Google Shape;324;p40"/>
          <p:cNvSpPr/>
          <p:nvPr/>
        </p:nvSpPr>
        <p:spPr>
          <a:xfrm>
            <a:off x="990600" y="4718303"/>
            <a:ext cx="1447800" cy="342900"/>
          </a:xfrm>
          <a:custGeom>
            <a:rect b="b" l="l" r="r" t="t"/>
            <a:pathLst>
              <a:path extrusionOk="0" h="457200" w="1447800">
                <a:moveTo>
                  <a:pt x="0" y="380999"/>
                </a:moveTo>
                <a:lnTo>
                  <a:pt x="1447800" y="380999"/>
                </a:lnTo>
              </a:path>
              <a:path extrusionOk="0" h="457200" w="1447800">
                <a:moveTo>
                  <a:pt x="76200" y="0"/>
                </a:moveTo>
                <a:lnTo>
                  <a:pt x="76200" y="457199"/>
                </a:lnTo>
              </a:path>
              <a:path extrusionOk="0" h="457200" w="1447800">
                <a:moveTo>
                  <a:pt x="1371600" y="0"/>
                </a:moveTo>
                <a:lnTo>
                  <a:pt x="1371600" y="457199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25" name="Google Shape;325;p40"/>
          <p:cNvGrpSpPr/>
          <p:nvPr/>
        </p:nvGrpSpPr>
        <p:grpSpPr>
          <a:xfrm>
            <a:off x="414527" y="740664"/>
            <a:ext cx="1784985" cy="1746885"/>
            <a:chOff x="414527" y="987552"/>
            <a:chExt cx="1784985" cy="2329180"/>
          </a:xfrm>
        </p:grpSpPr>
        <p:sp>
          <p:nvSpPr>
            <p:cNvPr id="326" name="Google Shape;326;p40"/>
            <p:cNvSpPr/>
            <p:nvPr/>
          </p:nvSpPr>
          <p:spPr>
            <a:xfrm>
              <a:off x="414527" y="995172"/>
              <a:ext cx="1784985" cy="2321560"/>
            </a:xfrm>
            <a:custGeom>
              <a:rect b="b" l="l" r="r" t="t"/>
              <a:pathLst>
                <a:path extrusionOk="0" h="2321560" w="1784985">
                  <a:moveTo>
                    <a:pt x="1784603" y="96012"/>
                  </a:moveTo>
                  <a:lnTo>
                    <a:pt x="0" y="96012"/>
                  </a:lnTo>
                </a:path>
                <a:path extrusionOk="0" h="2321560" w="1784985">
                  <a:moveTo>
                    <a:pt x="193548" y="0"/>
                  </a:moveTo>
                  <a:lnTo>
                    <a:pt x="193548" y="2321052"/>
                  </a:lnTo>
                </a:path>
              </a:pathLst>
            </a:custGeom>
            <a:noFill/>
            <a:ln cap="flat" cmpd="sng" w="9525">
              <a:solidFill>
                <a:srgbClr val="6E88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27" name="Google Shape;327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9015" y="987552"/>
              <a:ext cx="201168" cy="202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Google Shape;328;p40"/>
          <p:cNvSpPr txBox="1"/>
          <p:nvPr>
            <p:ph type="title"/>
          </p:nvPr>
        </p:nvSpPr>
        <p:spPr>
          <a:xfrm>
            <a:off x="828243" y="329241"/>
            <a:ext cx="21741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Bump	Map</a:t>
            </a:r>
            <a:endParaRPr/>
          </a:p>
        </p:txBody>
      </p:sp>
      <p:sp>
        <p:nvSpPr>
          <p:cNvPr id="329" name="Google Shape;329;p40"/>
          <p:cNvSpPr txBox="1"/>
          <p:nvPr/>
        </p:nvSpPr>
        <p:spPr>
          <a:xfrm>
            <a:off x="801116" y="849734"/>
            <a:ext cx="7314600" cy="29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-342899" lvl="0" marL="355600" marR="0" rtl="0" algn="l">
              <a:lnSpc>
                <a:spcPct val="108095"/>
              </a:lnSpc>
              <a:spcBef>
                <a:spcPts val="0"/>
              </a:spcBef>
              <a:spcAft>
                <a:spcPts val="0"/>
              </a:spcAft>
              <a:buClr>
                <a:srgbClr val="6E88F7"/>
              </a:buClr>
              <a:buSzPts val="1800"/>
              <a:buFont typeface="Tahoma"/>
              <a:buChar char="•"/>
            </a:pPr>
            <a:r>
              <a:rPr lang="pt-BR" sz="21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Bump Map </a:t>
            </a:r>
            <a:r>
              <a:rPr lang="pt-BR" sz="20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é uma técnica usada para adicionar realismo sem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0" lvl="0" marL="355600" marR="0" rtl="0" algn="l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modificar a geometria ao objeto.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-287019" lvl="1" marL="756285" marR="128270" rtl="0" algn="l">
              <a:lnSpc>
                <a:spcPct val="80000"/>
              </a:lnSpc>
              <a:spcBef>
                <a:spcPts val="430"/>
              </a:spcBef>
              <a:spcAft>
                <a:spcPts val="0"/>
              </a:spcAft>
              <a:buClr>
                <a:srgbClr val="6E88F7"/>
              </a:buClr>
              <a:buSzPts val="1800"/>
              <a:buFont typeface="Tahoma"/>
              <a:buChar char="–"/>
            </a:pPr>
            <a:r>
              <a:rPr b="0" i="0" lang="pt-BR" sz="1800" u="none" cap="none" strike="noStrike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Essa técnica adiciona um sombreamento nos pixels, produzindo  uma ilusão de relevo no objeto renderizado.</a:t>
            </a:r>
            <a:endParaRPr b="0" i="0" sz="1800" u="none" cap="none" strike="noStrike">
              <a:latin typeface="Tahoma"/>
              <a:ea typeface="Tahoma"/>
              <a:cs typeface="Tahoma"/>
              <a:sym typeface="Tahoma"/>
            </a:endParaRPr>
          </a:p>
          <a:p>
            <a:pPr indent="-342900" lvl="0" marL="3556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6E88F7"/>
              </a:buClr>
              <a:buSzPts val="1800"/>
              <a:buFont typeface="Tahoma"/>
              <a:buChar char="•"/>
            </a:pPr>
            <a:r>
              <a:rPr lang="pt-BR" sz="20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A cor de uma superfície está relacionada com ângulo entre o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0" lvl="0" marL="3556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vetor normal da superfície e a direção da luz.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indent="-287019" lvl="1" marL="756285" marR="2032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6E88F7"/>
              </a:buClr>
              <a:buSzPts val="1800"/>
              <a:buFont typeface="Tahoma"/>
              <a:buChar char="–"/>
            </a:pPr>
            <a:r>
              <a:rPr b="0" i="0" lang="pt-BR" sz="1800" u="none" cap="none" strike="noStrike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Em uma superfície plana, o vetor normal é o mesmo para toda a  superfície, logo a cor da superfície será sempre a mesma.</a:t>
            </a:r>
            <a:endParaRPr b="0" i="0" sz="1800" u="none" cap="none" strike="noStrike">
              <a:latin typeface="Tahoma"/>
              <a:ea typeface="Tahoma"/>
              <a:cs typeface="Tahoma"/>
              <a:sym typeface="Tahoma"/>
            </a:endParaRPr>
          </a:p>
          <a:p>
            <a:pPr indent="-342900" lvl="0" marL="355600" marR="5080" rtl="0" algn="l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rgbClr val="6E88F7"/>
              </a:buClr>
              <a:buSzPts val="1800"/>
              <a:buFont typeface="Tahoma"/>
              <a:buChar char="•"/>
            </a:pPr>
            <a:r>
              <a:rPr lang="pt-BR" sz="2000">
                <a:solidFill>
                  <a:srgbClr val="40458B"/>
                </a:solidFill>
                <a:latin typeface="Tahoma"/>
                <a:ea typeface="Tahoma"/>
                <a:cs typeface="Tahoma"/>
                <a:sym typeface="Tahoma"/>
              </a:rPr>
              <a:t>No bump map, as propriedades de refração da luz são usadas  para indicar quais partes são mais escuras ou mais claras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0" name="Google Shape;33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5120" y="2831191"/>
            <a:ext cx="2747789" cy="187339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 txBox="1"/>
          <p:nvPr>
            <p:ph idx="11" type="ftr"/>
          </p:nvPr>
        </p:nvSpPr>
        <p:spPr>
          <a:xfrm>
            <a:off x="3527297" y="3604502"/>
            <a:ext cx="2547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Computação Gráfica – Parte 13</a:t>
            </a:r>
            <a:endParaRPr/>
          </a:p>
        </p:txBody>
      </p:sp>
      <p:sp>
        <p:nvSpPr>
          <p:cNvPr id="332" name="Google Shape;332;p40"/>
          <p:cNvSpPr txBox="1"/>
          <p:nvPr>
            <p:ph idx="10" type="dt"/>
          </p:nvPr>
        </p:nvSpPr>
        <p:spPr>
          <a:xfrm>
            <a:off x="7408926" y="3604502"/>
            <a:ext cx="1047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20/04/2017</a:t>
            </a:r>
            <a:endParaRPr/>
          </a:p>
        </p:txBody>
      </p:sp>
      <p:sp>
        <p:nvSpPr>
          <p:cNvPr id="333" name="Google Shape;333;p40"/>
          <p:cNvSpPr txBox="1"/>
          <p:nvPr>
            <p:ph idx="12" type="sldNum"/>
          </p:nvPr>
        </p:nvSpPr>
        <p:spPr>
          <a:xfrm>
            <a:off x="1144016" y="3617018"/>
            <a:ext cx="829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/>
              <a:t>Página </a:t>
            </a: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41"/>
          <p:cNvGrpSpPr/>
          <p:nvPr/>
        </p:nvGrpSpPr>
        <p:grpSpPr>
          <a:xfrm>
            <a:off x="3352800" y="0"/>
            <a:ext cx="5791200" cy="1746885"/>
            <a:chOff x="3352800" y="0"/>
            <a:chExt cx="5791200" cy="2329180"/>
          </a:xfrm>
        </p:grpSpPr>
        <p:pic>
          <p:nvPicPr>
            <p:cNvPr id="339" name="Google Shape;339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2800" y="0"/>
              <a:ext cx="5791200" cy="118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41"/>
            <p:cNvSpPr/>
            <p:nvPr/>
          </p:nvSpPr>
          <p:spPr>
            <a:xfrm>
              <a:off x="8834628" y="0"/>
              <a:ext cx="9525" cy="2329180"/>
            </a:xfrm>
            <a:custGeom>
              <a:rect b="b" l="l" r="r" t="t"/>
              <a:pathLst>
                <a:path extrusionOk="0" h="2329180" w="9525">
                  <a:moveTo>
                    <a:pt x="0" y="2328672"/>
                  </a:moveTo>
                  <a:lnTo>
                    <a:pt x="9144" y="2328672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2328672"/>
                  </a:lnTo>
                  <a:close/>
                </a:path>
              </a:pathLst>
            </a:custGeom>
            <a:solidFill>
              <a:srgbClr val="6E88F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1" name="Google Shape;341;p41"/>
          <p:cNvSpPr/>
          <p:nvPr/>
        </p:nvSpPr>
        <p:spPr>
          <a:xfrm>
            <a:off x="3276600" y="4775453"/>
            <a:ext cx="3048000" cy="0"/>
          </a:xfrm>
          <a:custGeom>
            <a:rect b="b" l="l" r="r" t="t"/>
            <a:pathLst>
              <a:path extrusionOk="0" h="120000" w="3048000">
                <a:moveTo>
                  <a:pt x="0" y="0"/>
                </a:moveTo>
                <a:lnTo>
                  <a:pt x="3048000" y="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2" name="Google Shape;342;p41"/>
          <p:cNvSpPr/>
          <p:nvPr/>
        </p:nvSpPr>
        <p:spPr>
          <a:xfrm>
            <a:off x="3276600" y="4718303"/>
            <a:ext cx="3048000" cy="342900"/>
          </a:xfrm>
          <a:custGeom>
            <a:rect b="b" l="l" r="r" t="t"/>
            <a:pathLst>
              <a:path extrusionOk="0" h="457200" w="3048000">
                <a:moveTo>
                  <a:pt x="0" y="380999"/>
                </a:moveTo>
                <a:lnTo>
                  <a:pt x="3048000" y="380999"/>
                </a:lnTo>
              </a:path>
              <a:path extrusionOk="0" h="457200" w="3048000">
                <a:moveTo>
                  <a:pt x="76200" y="0"/>
                </a:moveTo>
                <a:lnTo>
                  <a:pt x="76200" y="457199"/>
                </a:lnTo>
              </a:path>
              <a:path extrusionOk="0" h="457200" w="3048000">
                <a:moveTo>
                  <a:pt x="2971800" y="0"/>
                </a:moveTo>
                <a:lnTo>
                  <a:pt x="2971800" y="457199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3" name="Google Shape;343;p41"/>
          <p:cNvSpPr/>
          <p:nvPr/>
        </p:nvSpPr>
        <p:spPr>
          <a:xfrm>
            <a:off x="7162800" y="4775453"/>
            <a:ext cx="1447800" cy="0"/>
          </a:xfrm>
          <a:custGeom>
            <a:rect b="b" l="l" r="r" t="t"/>
            <a:pathLst>
              <a:path extrusionOk="0" h="120000"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4" name="Google Shape;344;p41"/>
          <p:cNvSpPr/>
          <p:nvPr/>
        </p:nvSpPr>
        <p:spPr>
          <a:xfrm>
            <a:off x="7162800" y="4718303"/>
            <a:ext cx="1447800" cy="342900"/>
          </a:xfrm>
          <a:custGeom>
            <a:rect b="b" l="l" r="r" t="t"/>
            <a:pathLst>
              <a:path extrusionOk="0" h="457200" w="1447800">
                <a:moveTo>
                  <a:pt x="0" y="380999"/>
                </a:moveTo>
                <a:lnTo>
                  <a:pt x="1447800" y="380999"/>
                </a:lnTo>
              </a:path>
              <a:path extrusionOk="0" h="457200" w="1447800">
                <a:moveTo>
                  <a:pt x="76200" y="0"/>
                </a:moveTo>
                <a:lnTo>
                  <a:pt x="76200" y="457199"/>
                </a:lnTo>
              </a:path>
              <a:path extrusionOk="0" h="457200" w="1447800">
                <a:moveTo>
                  <a:pt x="1371600" y="0"/>
                </a:moveTo>
                <a:lnTo>
                  <a:pt x="1371600" y="457199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5" name="Google Shape;345;p41"/>
          <p:cNvSpPr/>
          <p:nvPr/>
        </p:nvSpPr>
        <p:spPr>
          <a:xfrm>
            <a:off x="990600" y="4775453"/>
            <a:ext cx="1447800" cy="0"/>
          </a:xfrm>
          <a:custGeom>
            <a:rect b="b" l="l" r="r" t="t"/>
            <a:pathLst>
              <a:path extrusionOk="0" h="120000"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41"/>
          <p:cNvSpPr/>
          <p:nvPr/>
        </p:nvSpPr>
        <p:spPr>
          <a:xfrm>
            <a:off x="990600" y="4718303"/>
            <a:ext cx="1447800" cy="342900"/>
          </a:xfrm>
          <a:custGeom>
            <a:rect b="b" l="l" r="r" t="t"/>
            <a:pathLst>
              <a:path extrusionOk="0" h="457200" w="1447800">
                <a:moveTo>
                  <a:pt x="0" y="380999"/>
                </a:moveTo>
                <a:lnTo>
                  <a:pt x="1447800" y="380999"/>
                </a:lnTo>
              </a:path>
              <a:path extrusionOk="0" h="457200" w="1447800">
                <a:moveTo>
                  <a:pt x="76200" y="0"/>
                </a:moveTo>
                <a:lnTo>
                  <a:pt x="76200" y="457199"/>
                </a:lnTo>
              </a:path>
              <a:path extrusionOk="0" h="457200" w="1447800">
                <a:moveTo>
                  <a:pt x="1371600" y="0"/>
                </a:moveTo>
                <a:lnTo>
                  <a:pt x="1371600" y="457199"/>
                </a:lnTo>
              </a:path>
            </a:pathLst>
          </a:custGeom>
          <a:noFill/>
          <a:ln cap="flat" cmpd="sng" w="9525">
            <a:solidFill>
              <a:srgbClr val="6E88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47" name="Google Shape;347;p41"/>
          <p:cNvGrpSpPr/>
          <p:nvPr/>
        </p:nvGrpSpPr>
        <p:grpSpPr>
          <a:xfrm>
            <a:off x="414527" y="740664"/>
            <a:ext cx="1784985" cy="1746885"/>
            <a:chOff x="414527" y="987552"/>
            <a:chExt cx="1784985" cy="2329180"/>
          </a:xfrm>
        </p:grpSpPr>
        <p:sp>
          <p:nvSpPr>
            <p:cNvPr id="348" name="Google Shape;348;p41"/>
            <p:cNvSpPr/>
            <p:nvPr/>
          </p:nvSpPr>
          <p:spPr>
            <a:xfrm>
              <a:off x="414527" y="995172"/>
              <a:ext cx="1784985" cy="2321560"/>
            </a:xfrm>
            <a:custGeom>
              <a:rect b="b" l="l" r="r" t="t"/>
              <a:pathLst>
                <a:path extrusionOk="0" h="2321560" w="1784985">
                  <a:moveTo>
                    <a:pt x="1784603" y="96012"/>
                  </a:moveTo>
                  <a:lnTo>
                    <a:pt x="0" y="96012"/>
                  </a:lnTo>
                </a:path>
                <a:path extrusionOk="0" h="2321560" w="1784985">
                  <a:moveTo>
                    <a:pt x="193548" y="0"/>
                  </a:moveTo>
                  <a:lnTo>
                    <a:pt x="193548" y="2321052"/>
                  </a:lnTo>
                </a:path>
              </a:pathLst>
            </a:custGeom>
            <a:noFill/>
            <a:ln cap="flat" cmpd="sng" w="9525">
              <a:solidFill>
                <a:srgbClr val="6E88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49" name="Google Shape;349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9015" y="987552"/>
              <a:ext cx="201168" cy="202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p41"/>
          <p:cNvSpPr txBox="1"/>
          <p:nvPr>
            <p:ph type="title"/>
          </p:nvPr>
        </p:nvSpPr>
        <p:spPr>
          <a:xfrm>
            <a:off x="828243" y="329241"/>
            <a:ext cx="21741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Bump	Map</a:t>
            </a:r>
            <a:endParaRPr/>
          </a:p>
        </p:txBody>
      </p:sp>
      <p:grpSp>
        <p:nvGrpSpPr>
          <p:cNvPr id="351" name="Google Shape;351;p41"/>
          <p:cNvGrpSpPr/>
          <p:nvPr/>
        </p:nvGrpSpPr>
        <p:grpSpPr>
          <a:xfrm>
            <a:off x="694944" y="884686"/>
            <a:ext cx="5919501" cy="3776323"/>
            <a:chOff x="694944" y="1179581"/>
            <a:chExt cx="7892668" cy="5035098"/>
          </a:xfrm>
        </p:grpSpPr>
        <p:pic>
          <p:nvPicPr>
            <p:cNvPr id="352" name="Google Shape;352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4944" y="1179581"/>
              <a:ext cx="4865971" cy="2548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16423" y="3454936"/>
              <a:ext cx="3671189" cy="27597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4" name="Google Shape;354;p41"/>
          <p:cNvSpPr txBox="1"/>
          <p:nvPr/>
        </p:nvSpPr>
        <p:spPr>
          <a:xfrm>
            <a:off x="1493011" y="985361"/>
            <a:ext cx="7722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B285F"/>
                </a:solidFill>
                <a:latin typeface="Tahoma"/>
                <a:ea typeface="Tahoma"/>
                <a:cs typeface="Tahoma"/>
                <a:sym typeface="Tahoma"/>
              </a:rPr>
              <a:t>Textura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1534160" y="1896331"/>
            <a:ext cx="1102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B285F"/>
                </a:solidFill>
                <a:latin typeface="Tahoma"/>
                <a:ea typeface="Tahoma"/>
                <a:cs typeface="Tahoma"/>
                <a:sym typeface="Tahoma"/>
              </a:rPr>
              <a:t>Bump Map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56" name="Google Shape;356;p41"/>
          <p:cNvGrpSpPr/>
          <p:nvPr/>
        </p:nvGrpSpPr>
        <p:grpSpPr>
          <a:xfrm>
            <a:off x="1290827" y="1658492"/>
            <a:ext cx="2135505" cy="2894076"/>
            <a:chOff x="1290827" y="2211323"/>
            <a:chExt cx="2135505" cy="3858768"/>
          </a:xfrm>
        </p:grpSpPr>
        <p:sp>
          <p:nvSpPr>
            <p:cNvPr id="357" name="Google Shape;357;p41"/>
            <p:cNvSpPr/>
            <p:nvPr/>
          </p:nvSpPr>
          <p:spPr>
            <a:xfrm>
              <a:off x="2921507" y="2211323"/>
              <a:ext cx="504825" cy="478789"/>
            </a:xfrm>
            <a:custGeom>
              <a:rect b="b" l="l" r="r" t="t"/>
              <a:pathLst>
                <a:path extrusionOk="0" h="478789" w="504825">
                  <a:moveTo>
                    <a:pt x="378079" y="0"/>
                  </a:moveTo>
                  <a:lnTo>
                    <a:pt x="378079" y="119634"/>
                  </a:lnTo>
                  <a:lnTo>
                    <a:pt x="0" y="119634"/>
                  </a:lnTo>
                  <a:lnTo>
                    <a:pt x="0" y="358901"/>
                  </a:lnTo>
                  <a:lnTo>
                    <a:pt x="378079" y="358901"/>
                  </a:lnTo>
                  <a:lnTo>
                    <a:pt x="378079" y="478536"/>
                  </a:lnTo>
                  <a:lnTo>
                    <a:pt x="504444" y="239267"/>
                  </a:lnTo>
                  <a:lnTo>
                    <a:pt x="378079" y="0"/>
                  </a:lnTo>
                  <a:close/>
                </a:path>
              </a:pathLst>
            </a:custGeom>
            <a:solidFill>
              <a:srgbClr val="EBD78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2921507" y="2211323"/>
              <a:ext cx="504825" cy="478789"/>
            </a:xfrm>
            <a:custGeom>
              <a:rect b="b" l="l" r="r" t="t"/>
              <a:pathLst>
                <a:path extrusionOk="0" h="478789" w="504825">
                  <a:moveTo>
                    <a:pt x="0" y="119634"/>
                  </a:moveTo>
                  <a:lnTo>
                    <a:pt x="378079" y="119634"/>
                  </a:lnTo>
                  <a:lnTo>
                    <a:pt x="378079" y="0"/>
                  </a:lnTo>
                  <a:lnTo>
                    <a:pt x="504444" y="239267"/>
                  </a:lnTo>
                  <a:lnTo>
                    <a:pt x="378079" y="478536"/>
                  </a:lnTo>
                  <a:lnTo>
                    <a:pt x="378079" y="358901"/>
                  </a:lnTo>
                  <a:lnTo>
                    <a:pt x="0" y="358901"/>
                  </a:lnTo>
                  <a:lnTo>
                    <a:pt x="0" y="119634"/>
                  </a:lnTo>
                  <a:close/>
                </a:path>
              </a:pathLst>
            </a:custGeom>
            <a:noFill/>
            <a:ln cap="flat" cmpd="sng" w="9525">
              <a:solidFill>
                <a:srgbClr val="4045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59" name="Google Shape;359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90827" y="3845051"/>
              <a:ext cx="1876044" cy="22250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p41"/>
          <p:cNvSpPr txBox="1"/>
          <p:nvPr/>
        </p:nvSpPr>
        <p:spPr>
          <a:xfrm>
            <a:off x="5055870" y="4138879"/>
            <a:ext cx="1201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B285F"/>
                </a:solidFill>
                <a:latin typeface="Tahoma"/>
                <a:ea typeface="Tahoma"/>
                <a:cs typeface="Tahoma"/>
                <a:sym typeface="Tahoma"/>
              </a:rPr>
              <a:t>Parede sem  Bump Map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1" name="Google Shape;361;p41"/>
          <p:cNvSpPr txBox="1"/>
          <p:nvPr>
            <p:ph idx="11" type="ftr"/>
          </p:nvPr>
        </p:nvSpPr>
        <p:spPr>
          <a:xfrm>
            <a:off x="3527297" y="3604502"/>
            <a:ext cx="2547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Computação Gráfica – Parte 13</a:t>
            </a:r>
            <a:endParaRPr/>
          </a:p>
        </p:txBody>
      </p:sp>
      <p:sp>
        <p:nvSpPr>
          <p:cNvPr id="362" name="Google Shape;362;p41"/>
          <p:cNvSpPr txBox="1"/>
          <p:nvPr>
            <p:ph idx="10" type="dt"/>
          </p:nvPr>
        </p:nvSpPr>
        <p:spPr>
          <a:xfrm>
            <a:off x="7408926" y="3604502"/>
            <a:ext cx="1047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20/04/2017</a:t>
            </a:r>
            <a:endParaRPr/>
          </a:p>
        </p:txBody>
      </p:sp>
      <p:sp>
        <p:nvSpPr>
          <p:cNvPr id="363" name="Google Shape;363;p41"/>
          <p:cNvSpPr txBox="1"/>
          <p:nvPr>
            <p:ph idx="12" type="sldNum"/>
          </p:nvPr>
        </p:nvSpPr>
        <p:spPr>
          <a:xfrm>
            <a:off x="1144016" y="3617018"/>
            <a:ext cx="829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/>
              <a:t>Página </a:t>
            </a: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6829425" y="4149166"/>
            <a:ext cx="1208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B285F"/>
                </a:solidFill>
                <a:latin typeface="Tahoma"/>
                <a:ea typeface="Tahoma"/>
                <a:cs typeface="Tahoma"/>
                <a:sym typeface="Tahoma"/>
              </a:rPr>
              <a:t>Parede com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B285F"/>
                </a:solidFill>
                <a:latin typeface="Tahoma"/>
                <a:ea typeface="Tahoma"/>
                <a:cs typeface="Tahoma"/>
                <a:sym typeface="Tahoma"/>
              </a:rPr>
              <a:t>Bump Map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384" name="Google Shape;384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ANGEL, Edward et al. </a:t>
            </a:r>
            <a:r>
              <a:rPr b="1" lang="pt-BR"/>
              <a:t>Interactive computer graphics: a top-down approach with shader-based OpenGL</a:t>
            </a:r>
            <a:r>
              <a:rPr lang="pt-BR"/>
              <a:t>. Boston: Addison-Wesley, 6 ed., 2012.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pt-BR"/>
              <a:t>OSEAS</a:t>
            </a:r>
            <a:r>
              <a:rPr lang="pt-BR"/>
              <a:t>, Antônio.</a:t>
            </a:r>
            <a:r>
              <a:rPr b="1" lang="pt-BR"/>
              <a:t> </a:t>
            </a:r>
            <a:r>
              <a:rPr b="1" lang="pt-BR"/>
              <a:t>Fundamentos de processamento Gráfico: </a:t>
            </a:r>
            <a:r>
              <a:rPr b="1" lang="pt-BR"/>
              <a:t>Dispositivos Gráficos</a:t>
            </a:r>
            <a:r>
              <a:rPr lang="pt-BR"/>
              <a:t>, adaptado de: Anselmo C. de Paiva. UFPI - PPGEE. 2021.</a:t>
            </a:r>
            <a:endParaRPr/>
          </a:p>
        </p:txBody>
      </p:sp>
      <p:sp>
        <p:nvSpPr>
          <p:cNvPr id="385" name="Google Shape;38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Uso de textura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Uma textura é uma imagem com componentes RGB e alpha.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textura é uma técnica que quando aplicada junto à iluminação, procura dar às superfícies dos objetos características que os façam parecer mais reais, quando comparados a simples técnicas de iluminação e sombreamento.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11151" l="31686" r="11772" t="52454"/>
          <a:stretch/>
        </p:blipFill>
        <p:spPr>
          <a:xfrm>
            <a:off x="2166400" y="2698000"/>
            <a:ext cx="5170074" cy="18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79300" y="32086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</a:t>
            </a:r>
            <a:r>
              <a:rPr lang="pt-BR"/>
              <a:t>dicionar realismo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Adicionar detalhe à superfície</a:t>
            </a:r>
            <a:endParaRPr/>
          </a:p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16390" l="66069" r="9663" t="25405"/>
          <a:stretch/>
        </p:blipFill>
        <p:spPr>
          <a:xfrm>
            <a:off x="5077000" y="653650"/>
            <a:ext cx="3187599" cy="41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383100" y="253025"/>
            <a:ext cx="54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A idéia de mapeamento de textura foi proposta em 1975 por Catmull.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311700" y="1242925"/>
            <a:ext cx="3000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estudo de mapeamentos possui três aspectos distintos e complementares: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 Criação dos objetos a serem mapeados (ex. textura).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 Desenvolvimento das técnicas de mapeamento.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 Cálculo do mapeamento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 de Mapeamento: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Mapeamento de textura fornecem detalhes pintando padrões em superfícies lisas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Mapeamento de relevo 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de relevo distorcem os vetores normais durante o processo de sombreamento para fazer o sur-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rosto parece ter pequenas variações na forma, como as saliências em uma laranja real.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Mapas de reflexão, ou mapas de ambiente, nos permitem criar imagens que têm o ap-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perância de materiais refletidos sem que tenhamos que traçar os raios refletidos. Nisso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técnica, uma imagem do ambiente é pintada na superfície como essa superfície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está sendo renderizado.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Mapeamento de ambiente ou reflexão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de Textura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Funções ou imagens que são mapeadas sobre uma superfície. Tal função ou imagem é chamada de mapa de textura.</a:t>
            </a:r>
            <a:endParaRPr/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27635" l="31538" r="12501" t="27898"/>
          <a:stretch/>
        </p:blipFill>
        <p:spPr>
          <a:xfrm>
            <a:off x="2013538" y="2190000"/>
            <a:ext cx="5116923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251050" y="390900"/>
            <a:ext cx="8520600" cy="4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Texels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050">
                <a:solidFill>
                  <a:srgbClr val="444444"/>
                </a:solidFill>
                <a:highlight>
                  <a:srgbClr val="FFFFFF"/>
                </a:highlight>
              </a:rPr>
              <a:t>coordenadas da tela;  coordenadas do objeto; </a:t>
            </a:r>
            <a:endParaRPr sz="10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050">
                <a:solidFill>
                  <a:srgbClr val="444444"/>
                </a:solidFill>
                <a:highlight>
                  <a:srgbClr val="FFFFFF"/>
                </a:highlight>
              </a:rPr>
              <a:t>coordenadas de textura, </a:t>
            </a:r>
            <a:endParaRPr sz="10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050">
                <a:solidFill>
                  <a:srgbClr val="444444"/>
                </a:solidFill>
                <a:highlight>
                  <a:srgbClr val="FFFFFF"/>
                </a:highlight>
              </a:rPr>
              <a:t>e coordenadas paramétricas, </a:t>
            </a:r>
            <a:endParaRPr sz="10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Padrão é repetido. Por exemplo, o padrão de textura para o cubo ao lado é o seguinte:</a:t>
            </a:r>
            <a:endParaRPr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3">
            <a:alphaModFix/>
          </a:blip>
          <a:srcRect b="44539" l="41927" r="46748" t="41700"/>
          <a:stretch/>
        </p:blipFill>
        <p:spPr>
          <a:xfrm>
            <a:off x="2135800" y="2624150"/>
            <a:ext cx="1035524" cy="70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 rotWithShape="1">
          <a:blip r:embed="rId4">
            <a:alphaModFix/>
          </a:blip>
          <a:srcRect b="18318" l="62909" r="9010" t="35759"/>
          <a:stretch/>
        </p:blipFill>
        <p:spPr>
          <a:xfrm>
            <a:off x="4086475" y="2026325"/>
            <a:ext cx="2567598" cy="236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951925" y="2777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mapa de textura associa um texel a cada ponto em um objeto geométrico que é mapeado para as coordenadas da tela para exibição. Se o objeto é representado em homogêneas ou coordenadas (x, y, z), então existem funções tais que: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x = x(s, t),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y = y(s, t),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z = z(s, t),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